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0058400" cy="7772400"/>
  <p:notesSz cx="10058400" cy="7772400"/>
  <p:embeddedFontLst>
    <p:embeddedFont>
      <p:font typeface="Arial" panose="020B0604020202020204" pitchFamily="34" charset="0"/>
      <p:regular r:id="rId34"/>
      <p:bold r:id="rId35"/>
      <p:italic r:id="rId36"/>
      <p:boldItalic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Tahoma" panose="020B0604030504040204" pitchFamily="34" charset="0"/>
      <p:regular r:id="rId42"/>
      <p:bold r:id="rId43"/>
    </p:embeddedFont>
    <p:embeddedFont>
      <p:font typeface="Times New Roman" panose="02020603050405020304" pitchFamily="18" charset="0"/>
      <p:regular r:id="rId44"/>
      <p:bold r:id="rId45"/>
      <p:italic r:id="rId46"/>
      <p:boldItalic r:id="rId47"/>
    </p:embeddedFont>
    <p:embeddedFont>
      <p:font typeface="Wingdings" panose="05000000000000000000" pitchFamily="2" charset="2"/>
      <p:regular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1530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30/06/2020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132767"/>
                </a:solidFill>
                <a:latin typeface="Arial"/>
                <a:cs typeface="Arial"/>
              </a:defRPr>
            </a:lvl1pPr>
          </a:lstStyle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13276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30/06/2020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132767"/>
                </a:solidFill>
                <a:latin typeface="Arial"/>
                <a:cs typeface="Arial"/>
              </a:defRPr>
            </a:lvl1pPr>
          </a:lstStyle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6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30/06/2020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132767"/>
                </a:solidFill>
                <a:latin typeface="Arial"/>
                <a:cs typeface="Arial"/>
              </a:defRPr>
            </a:lvl1pPr>
          </a:lstStyle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30/06/2020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132767"/>
                </a:solidFill>
                <a:latin typeface="Arial"/>
                <a:cs typeface="Arial"/>
              </a:defRPr>
            </a:lvl1pPr>
          </a:lstStyle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200" y="457200"/>
            <a:ext cx="9143999" cy="97917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2000" y="1066800"/>
            <a:ext cx="8839200" cy="36957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57200" y="1436369"/>
            <a:ext cx="9143999" cy="138683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2000" y="1436369"/>
            <a:ext cx="8839200" cy="163830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57200" y="1572005"/>
            <a:ext cx="9144000" cy="76200"/>
          </a:xfrm>
          <a:prstGeom prst="rect">
            <a:avLst/>
          </a:prstGeom>
        </p:spPr>
      </p:pic>
      <p:sp>
        <p:nvSpPr>
          <p:cNvPr id="21" name="bg object 21"/>
          <p:cNvSpPr/>
          <p:nvPr/>
        </p:nvSpPr>
        <p:spPr>
          <a:xfrm>
            <a:off x="457200" y="437387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30/06/2020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132767"/>
                </a:solidFill>
                <a:latin typeface="Arial"/>
                <a:cs typeface="Arial"/>
              </a:defRPr>
            </a:lvl1pPr>
          </a:lstStyle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57200" y="457200"/>
            <a:ext cx="9143999" cy="97917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62000" y="1066800"/>
            <a:ext cx="8839200" cy="36957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3130" y="1074674"/>
            <a:ext cx="8232139" cy="4527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40739" y="1702562"/>
            <a:ext cx="6160134" cy="5207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13276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30/06/2020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14816" y="6903266"/>
            <a:ext cx="274320" cy="224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132767"/>
                </a:solidFill>
                <a:latin typeface="Arial"/>
                <a:cs typeface="Arial"/>
              </a:defRPr>
            </a:lvl1pPr>
          </a:lstStyle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‹#›</a:t>
            </a:fld>
            <a:endParaRPr spc="-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200" y="457200"/>
            <a:ext cx="9143237" cy="979170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457200" y="1768436"/>
            <a:ext cx="9143365" cy="3585210"/>
            <a:chOff x="457200" y="1768436"/>
            <a:chExt cx="9143365" cy="3585210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42086" y="1768436"/>
              <a:ext cx="7602242" cy="64710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2415540"/>
              <a:ext cx="9143237" cy="97917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457200" y="3394710"/>
              <a:ext cx="9143237" cy="97917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57200" y="4373880"/>
              <a:ext cx="9143237" cy="979170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978405" y="2027173"/>
            <a:ext cx="74803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078865" indent="497205">
              <a:lnSpc>
                <a:spcPct val="100000"/>
              </a:lnSpc>
              <a:spcBef>
                <a:spcPts val="100"/>
              </a:spcBef>
            </a:pPr>
            <a:r>
              <a:rPr sz="3600" b="1" spc="-5" dirty="0">
                <a:solidFill>
                  <a:srgbClr val="FF0000"/>
                </a:solidFill>
                <a:latin typeface="Tahoma"/>
                <a:cs typeface="Tahoma"/>
              </a:rPr>
              <a:t>XUẤT/NHẬP DỮ LIỆU </a:t>
            </a:r>
            <a:r>
              <a:rPr sz="3600" b="1" dirty="0">
                <a:solidFill>
                  <a:srgbClr val="FF0000"/>
                </a:solidFill>
                <a:latin typeface="Tahoma"/>
                <a:cs typeface="Tahoma"/>
              </a:rPr>
              <a:t>&amp;  </a:t>
            </a:r>
            <a:r>
              <a:rPr sz="3600" b="1" spc="-5" dirty="0">
                <a:solidFill>
                  <a:srgbClr val="FF0000"/>
                </a:solidFill>
                <a:latin typeface="Tahoma"/>
                <a:cs typeface="Tahoma"/>
              </a:rPr>
              <a:t>CÁC </a:t>
            </a:r>
            <a:r>
              <a:rPr sz="3600" b="1" dirty="0">
                <a:solidFill>
                  <a:srgbClr val="FF0000"/>
                </a:solidFill>
                <a:latin typeface="Tahoma"/>
                <a:cs typeface="Tahoma"/>
              </a:rPr>
              <a:t>CẤU </a:t>
            </a:r>
            <a:r>
              <a:rPr sz="3600" b="1" spc="-5" dirty="0">
                <a:solidFill>
                  <a:srgbClr val="FF0000"/>
                </a:solidFill>
                <a:latin typeface="Tahoma"/>
                <a:cs typeface="Tahoma"/>
              </a:rPr>
              <a:t>TRÚC </a:t>
            </a:r>
            <a:r>
              <a:rPr sz="3600" b="1" spc="-5">
                <a:solidFill>
                  <a:srgbClr val="FF0000"/>
                </a:solidFill>
                <a:latin typeface="Tahoma"/>
                <a:cs typeface="Tahoma"/>
              </a:rPr>
              <a:t>ĐIỀU</a:t>
            </a:r>
            <a:r>
              <a:rPr sz="3600" b="1" spc="-105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sz="3600" b="1" spc="-5">
                <a:solidFill>
                  <a:srgbClr val="FF0000"/>
                </a:solidFill>
                <a:latin typeface="Tahoma"/>
                <a:cs typeface="Tahoma"/>
              </a:rPr>
              <a:t>KHIỂN</a:t>
            </a:r>
            <a:endParaRPr sz="3600">
              <a:latin typeface="Tahoma"/>
              <a:cs typeface="Tahoma"/>
            </a:endParaRPr>
          </a:p>
        </p:txBody>
      </p:sp>
      <p:pic>
        <p:nvPicPr>
          <p:cNvPr id="11" name="object 1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57200" y="5353050"/>
            <a:ext cx="9143237" cy="1962149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8953754" y="7019797"/>
            <a:ext cx="11048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1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42635" y="1043432"/>
            <a:ext cx="1354455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Lệnh</a:t>
            </a:r>
            <a:r>
              <a:rPr sz="3200" spc="-100" dirty="0"/>
              <a:t> </a:t>
            </a:r>
            <a:r>
              <a:rPr sz="3200" spc="-10" dirty="0"/>
              <a:t>if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726440" y="1626362"/>
            <a:ext cx="6662420" cy="22517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0" algn="just">
              <a:lnSpc>
                <a:spcPct val="100000"/>
              </a:lnSpc>
              <a:spcBef>
                <a:spcPts val="95"/>
              </a:spcBef>
            </a:pPr>
            <a:r>
              <a:rPr sz="20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Arial"/>
                <a:cs typeface="Arial"/>
              </a:rPr>
              <a:t>Ví dụ 3</a:t>
            </a:r>
            <a:r>
              <a:rPr sz="2000" spc="-5" dirty="0">
                <a:solidFill>
                  <a:srgbClr val="132767"/>
                </a:solidFill>
                <a:latin typeface="Arial"/>
                <a:cs typeface="Arial"/>
              </a:rPr>
              <a:t>: Giải phương trình bậc hai </a:t>
            </a:r>
            <a:r>
              <a:rPr sz="2000" dirty="0">
                <a:solidFill>
                  <a:srgbClr val="132767"/>
                </a:solidFill>
                <a:latin typeface="Arial"/>
                <a:cs typeface="Arial"/>
              </a:rPr>
              <a:t>ax</a:t>
            </a:r>
            <a:r>
              <a:rPr sz="1950" baseline="25641" dirty="0">
                <a:solidFill>
                  <a:srgbClr val="132767"/>
                </a:solidFill>
                <a:latin typeface="Arial"/>
                <a:cs typeface="Arial"/>
              </a:rPr>
              <a:t>2 </a:t>
            </a:r>
            <a:r>
              <a:rPr sz="2000" spc="-5" dirty="0">
                <a:solidFill>
                  <a:srgbClr val="132767"/>
                </a:solidFill>
                <a:latin typeface="Arial"/>
                <a:cs typeface="Arial"/>
              </a:rPr>
              <a:t>+ bx + c = 0 (a ≠</a:t>
            </a:r>
            <a:r>
              <a:rPr sz="2000" spc="-21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000" spc="-10" dirty="0">
                <a:solidFill>
                  <a:srgbClr val="132767"/>
                </a:solidFill>
                <a:latin typeface="Arial"/>
                <a:cs typeface="Arial"/>
              </a:rPr>
              <a:t>0).</a:t>
            </a:r>
            <a:endParaRPr sz="2000">
              <a:latin typeface="Arial"/>
              <a:cs typeface="Arial"/>
            </a:endParaRPr>
          </a:p>
          <a:p>
            <a:pPr marL="50800" marR="4685665" algn="just">
              <a:lnSpc>
                <a:spcPct val="100000"/>
              </a:lnSpc>
              <a:spcBef>
                <a:spcPts val="10"/>
              </a:spcBef>
            </a:pP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#include &lt;stdio.h&gt;  #include</a:t>
            </a:r>
            <a:r>
              <a:rPr sz="1800" spc="-8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&lt;conio.h&gt; 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#include &lt;math.h&gt;  main()</a:t>
            </a:r>
            <a:endParaRPr sz="1800">
              <a:latin typeface="Arial"/>
              <a:cs typeface="Arial"/>
            </a:endParaRPr>
          </a:p>
          <a:p>
            <a:pPr marL="50800">
              <a:lnSpc>
                <a:spcPct val="100000"/>
              </a:lnSpc>
            </a:pP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393700">
              <a:lnSpc>
                <a:spcPct val="100000"/>
              </a:lnSpc>
            </a:pP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float</a:t>
            </a:r>
            <a:r>
              <a:rPr sz="1800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a,b,c,delta,x1,x2;</a:t>
            </a:r>
            <a:endParaRPr sz="1800">
              <a:latin typeface="Arial"/>
              <a:cs typeface="Arial"/>
            </a:endParaRPr>
          </a:p>
          <a:p>
            <a:pPr marL="393700">
              <a:lnSpc>
                <a:spcPct val="100000"/>
              </a:lnSpc>
            </a:pP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printf( "\nNhập các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hệ số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a,b,c: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"</a:t>
            </a:r>
            <a:r>
              <a:rPr sz="1800" spc="-2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);</a:t>
            </a:r>
            <a:endParaRPr sz="1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439" y="3852164"/>
            <a:ext cx="21621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printf( "\nNhập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a= "</a:t>
            </a:r>
            <a:r>
              <a:rPr sz="1800" spc="-9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);  printf( "\nNhập b=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"</a:t>
            </a:r>
            <a:r>
              <a:rPr sz="1800" spc="-5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);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507212" y="3852164"/>
            <a:ext cx="16224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scanf(</a:t>
            </a:r>
            <a:r>
              <a:rPr sz="1800" spc="-10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"%f",&amp;a);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scanf(</a:t>
            </a:r>
            <a:r>
              <a:rPr sz="1800" spc="-6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"%f",&amp;b);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57200" y="437387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107439" y="4400804"/>
            <a:ext cx="7435215" cy="2494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431540" indent="-635">
              <a:lnSpc>
                <a:spcPct val="100000"/>
              </a:lnSpc>
              <a:spcBef>
                <a:spcPts val="100"/>
              </a:spcBef>
              <a:tabLst>
                <a:tab pos="2413000" algn="l"/>
              </a:tabLst>
            </a:pP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printf( "\nNhập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c= "</a:t>
            </a:r>
            <a:r>
              <a:rPr sz="1800" spc="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);	scanf(</a:t>
            </a:r>
            <a:r>
              <a:rPr sz="1800" spc="-9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"%f",&amp;c); 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delta = b*b -</a:t>
            </a:r>
            <a:r>
              <a:rPr sz="1800" spc="-5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4*a*c;</a:t>
            </a:r>
            <a:endParaRPr sz="1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if (delta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&lt;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0) printf("\nPhương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trình vô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nghiệm"</a:t>
            </a:r>
            <a:r>
              <a:rPr sz="1800" spc="-4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);</a:t>
            </a:r>
            <a:endParaRPr sz="1800">
              <a:latin typeface="Arial"/>
              <a:cs typeface="Arial"/>
            </a:endParaRPr>
          </a:p>
          <a:p>
            <a:pPr marL="583565" marR="5080" indent="-571500">
              <a:lnSpc>
                <a:spcPct val="100000"/>
              </a:lnSpc>
            </a:pP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else if (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delta ==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0 )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printf("\nPhương trình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có nghiệm kép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%.2f",-b/(2*a)); 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else</a:t>
            </a:r>
            <a:r>
              <a:rPr sz="1800" spc="-2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1800">
              <a:latin typeface="Arial"/>
              <a:cs typeface="Arial"/>
            </a:endParaRPr>
          </a:p>
          <a:p>
            <a:pPr marL="1497965">
              <a:lnSpc>
                <a:spcPct val="100000"/>
              </a:lnSpc>
            </a:pP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x1 = (-b -</a:t>
            </a:r>
            <a:r>
              <a:rPr sz="1800" spc="-3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sqrt(delta))/(2*a);</a:t>
            </a:r>
            <a:endParaRPr sz="1800">
              <a:latin typeface="Arial"/>
              <a:cs typeface="Arial"/>
            </a:endParaRPr>
          </a:p>
          <a:p>
            <a:pPr marL="1497965">
              <a:lnSpc>
                <a:spcPct val="100000"/>
              </a:lnSpc>
            </a:pP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x2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=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(-b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+</a:t>
            </a:r>
            <a:r>
              <a:rPr sz="1800" spc="-1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sqrt(delta))/(2*a);</a:t>
            </a:r>
            <a:endParaRPr sz="1800">
              <a:latin typeface="Arial"/>
              <a:cs typeface="Arial"/>
            </a:endParaRPr>
          </a:p>
          <a:p>
            <a:pPr marL="1497965">
              <a:lnSpc>
                <a:spcPct val="100000"/>
              </a:lnSpc>
            </a:pP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printf("\nP.trình </a:t>
            </a: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có 2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nghiệm x1=%f và x2=</a:t>
            </a:r>
            <a:r>
              <a:rPr sz="1800" spc="-5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132767"/>
                </a:solidFill>
                <a:latin typeface="Arial"/>
                <a:cs typeface="Arial"/>
              </a:rPr>
              <a:t>%f",x1,x2);</a:t>
            </a:r>
            <a:endParaRPr sz="1800">
              <a:latin typeface="Arial"/>
              <a:cs typeface="Arial"/>
            </a:endParaRPr>
          </a:p>
          <a:p>
            <a:pPr marL="1091565">
              <a:lnSpc>
                <a:spcPct val="100000"/>
              </a:lnSpc>
            </a:pP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07439" y="6869683"/>
            <a:ext cx="8007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getch();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64540" y="7144004"/>
            <a:ext cx="102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840216" y="6886447"/>
            <a:ext cx="22352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solidFill>
                  <a:srgbClr val="132767"/>
                </a:solidFill>
                <a:latin typeface="Arial"/>
                <a:cs typeface="Arial"/>
              </a:rPr>
              <a:t>10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8942" y="1043432"/>
            <a:ext cx="5601970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CÁC CẤU TRÚC ĐiỀU</a:t>
            </a:r>
            <a:r>
              <a:rPr sz="3200" spc="-20" dirty="0"/>
              <a:t> </a:t>
            </a:r>
            <a:r>
              <a:rPr sz="3200" spc="-5" dirty="0"/>
              <a:t>KHIỂN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916939" y="1697227"/>
            <a:ext cx="3813810" cy="13087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Lệnh</a:t>
            </a:r>
            <a:r>
              <a:rPr sz="28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FF0000"/>
                </a:solidFill>
                <a:latin typeface="Times New Roman"/>
                <a:cs typeface="Times New Roman"/>
              </a:rPr>
              <a:t>switch</a:t>
            </a:r>
            <a:endParaRPr sz="2800">
              <a:latin typeface="Times New Roman"/>
              <a:cs typeface="Times New Roman"/>
            </a:endParaRPr>
          </a:p>
          <a:p>
            <a:pPr marL="478155">
              <a:lnSpc>
                <a:spcPct val="100000"/>
              </a:lnSpc>
              <a:spcBef>
                <a:spcPts val="20"/>
              </a:spcBef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switch</a:t>
            </a:r>
            <a:r>
              <a:rPr sz="2800" b="1" spc="-8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(expression)</a:t>
            </a:r>
            <a:endParaRPr sz="2800">
              <a:latin typeface="Arial"/>
              <a:cs typeface="Arial"/>
            </a:endParaRPr>
          </a:p>
          <a:p>
            <a:pPr marL="478155">
              <a:lnSpc>
                <a:spcPct val="100000"/>
              </a:lnSpc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" y="339470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69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6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831335" y="2979643"/>
            <a:ext cx="238379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case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value_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1</a:t>
            </a:r>
            <a:r>
              <a:rPr sz="2800" i="1" spc="-7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:</a:t>
            </a:r>
            <a:endParaRPr sz="2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317747" y="3406394"/>
            <a:ext cx="156908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//or</a:t>
            </a:r>
            <a:r>
              <a:rPr sz="2800" i="1" spc="-9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return</a:t>
            </a:r>
            <a:endParaRPr sz="28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831332" y="3833098"/>
            <a:ext cx="238379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case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value_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2</a:t>
            </a:r>
            <a:r>
              <a:rPr sz="2800" i="1" spc="-7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:</a:t>
            </a:r>
            <a:endParaRPr sz="28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549140" y="2979643"/>
            <a:ext cx="2780030" cy="17329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 marR="30480">
              <a:lnSpc>
                <a:spcPct val="100000"/>
              </a:lnSpc>
              <a:spcBef>
                <a:spcPts val="100"/>
              </a:spcBef>
            </a:pP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Statement_List</a:t>
            </a:r>
            <a:r>
              <a:rPr sz="2775" i="1" baseline="-21021" dirty="0">
                <a:solidFill>
                  <a:srgbClr val="132767"/>
                </a:solidFill>
                <a:latin typeface="Arial"/>
                <a:cs typeface="Arial"/>
              </a:rPr>
              <a:t>1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;  break;  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Statement_List</a:t>
            </a:r>
            <a:r>
              <a:rPr sz="2775" i="1" baseline="-21021" dirty="0">
                <a:solidFill>
                  <a:srgbClr val="132767"/>
                </a:solidFill>
                <a:latin typeface="Arial"/>
                <a:cs typeface="Arial"/>
              </a:rPr>
              <a:t>2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;  break;</a:t>
            </a:r>
            <a:endParaRPr sz="2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317740" y="4259834"/>
            <a:ext cx="156908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//or</a:t>
            </a:r>
            <a:r>
              <a:rPr sz="2800" i="1" spc="-9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return</a:t>
            </a:r>
            <a:endParaRPr sz="28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831337" y="4686538"/>
            <a:ext cx="2383790" cy="1306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422275" algn="ctr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.</a:t>
            </a:r>
            <a:endParaRPr sz="2800">
              <a:latin typeface="Arial"/>
              <a:cs typeface="Arial"/>
            </a:endParaRPr>
          </a:p>
          <a:p>
            <a:pPr marR="422275" algn="ctr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.</a:t>
            </a:r>
            <a:endParaRPr sz="28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case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value_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n</a:t>
            </a:r>
            <a:r>
              <a:rPr sz="2800" i="1" spc="-6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:</a:t>
            </a:r>
            <a:endParaRPr sz="28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549144" y="5539978"/>
            <a:ext cx="287845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Statement_List </a:t>
            </a:r>
            <a:r>
              <a:rPr sz="2775" i="1" spc="7" baseline="-21021" dirty="0">
                <a:solidFill>
                  <a:srgbClr val="132767"/>
                </a:solidFill>
                <a:latin typeface="Arial"/>
                <a:cs typeface="Arial"/>
              </a:rPr>
              <a:t>n</a:t>
            </a:r>
            <a:r>
              <a:rPr sz="2775" i="1" spc="254" baseline="-21021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;</a:t>
            </a:r>
            <a:endParaRPr sz="28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574540" y="5966714"/>
            <a:ext cx="431165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55265" algn="l"/>
              </a:tabLst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break;	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//or</a:t>
            </a:r>
            <a:r>
              <a:rPr sz="2800" i="1" spc="-9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return</a:t>
            </a:r>
            <a:endParaRPr sz="280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457200" y="6332220"/>
            <a:ext cx="9144000" cy="982980"/>
          </a:xfrm>
          <a:custGeom>
            <a:avLst/>
            <a:gdLst/>
            <a:ahLst/>
            <a:cxnLst/>
            <a:rect l="l" t="t" r="r" b="b"/>
            <a:pathLst>
              <a:path w="9144000" h="982979">
                <a:moveTo>
                  <a:pt x="9144000" y="982980"/>
                </a:moveTo>
                <a:lnTo>
                  <a:pt x="9144000" y="0"/>
                </a:lnTo>
                <a:lnTo>
                  <a:pt x="0" y="0"/>
                </a:lnTo>
                <a:lnTo>
                  <a:pt x="0" y="982980"/>
                </a:lnTo>
                <a:lnTo>
                  <a:pt x="9144000" y="9829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1831339" y="6393432"/>
            <a:ext cx="150939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[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default</a:t>
            </a:r>
            <a:r>
              <a:rPr sz="2800" b="1" spc="-9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:</a:t>
            </a:r>
            <a:endParaRPr sz="28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549147" y="6393432"/>
            <a:ext cx="305308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Statement_List</a:t>
            </a:r>
            <a:r>
              <a:rPr sz="2775" i="1" baseline="-21021" dirty="0">
                <a:solidFill>
                  <a:srgbClr val="132767"/>
                </a:solidFill>
                <a:latin typeface="Arial"/>
                <a:cs typeface="Arial"/>
              </a:rPr>
              <a:t>n+1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;]</a:t>
            </a:r>
            <a:endParaRPr sz="28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382522" y="6817859"/>
            <a:ext cx="16446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8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853169" y="6886447"/>
            <a:ext cx="19812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105" dirty="0">
                <a:solidFill>
                  <a:srgbClr val="132767"/>
                </a:solidFill>
                <a:latin typeface="Arial"/>
                <a:cs typeface="Arial"/>
              </a:rPr>
              <a:t>11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35144" y="1043432"/>
            <a:ext cx="2368550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Lệnh</a:t>
            </a:r>
            <a:r>
              <a:rPr sz="3200" spc="-85" dirty="0"/>
              <a:t> </a:t>
            </a:r>
            <a:r>
              <a:rPr sz="3200" spc="-10" dirty="0"/>
              <a:t>switch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840739" y="1547113"/>
            <a:ext cx="8300084" cy="10344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01090" marR="5080" indent="-1089025">
              <a:lnSpc>
                <a:spcPct val="100000"/>
              </a:lnSpc>
              <a:spcBef>
                <a:spcPts val="100"/>
              </a:spcBef>
            </a:pPr>
            <a:r>
              <a:rPr sz="22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2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 1</a:t>
            </a:r>
            <a:r>
              <a:rPr sz="2200" dirty="0">
                <a:solidFill>
                  <a:srgbClr val="132767"/>
                </a:solidFill>
                <a:latin typeface="Times New Roman"/>
                <a:cs typeface="Times New Roman"/>
              </a:rPr>
              <a:t>: </a:t>
            </a:r>
            <a:r>
              <a:rPr sz="2200" spc="-10" dirty="0">
                <a:solidFill>
                  <a:srgbClr val="132767"/>
                </a:solidFill>
                <a:latin typeface="Times New Roman"/>
                <a:cs typeface="Times New Roman"/>
              </a:rPr>
              <a:t>Nhập </a:t>
            </a:r>
            <a:r>
              <a:rPr sz="2200" spc="-5" dirty="0">
                <a:solidFill>
                  <a:srgbClr val="132767"/>
                </a:solidFill>
                <a:latin typeface="Times New Roman"/>
                <a:cs typeface="Times New Roman"/>
              </a:rPr>
              <a:t>vào một </a:t>
            </a:r>
            <a:r>
              <a:rPr sz="2200" dirty="0">
                <a:solidFill>
                  <a:srgbClr val="132767"/>
                </a:solidFill>
                <a:latin typeface="Times New Roman"/>
                <a:cs typeface="Times New Roman"/>
              </a:rPr>
              <a:t>số </a:t>
            </a:r>
            <a:r>
              <a:rPr sz="2200" spc="-5" dirty="0">
                <a:solidFill>
                  <a:srgbClr val="132767"/>
                </a:solidFill>
                <a:latin typeface="Times New Roman"/>
                <a:cs typeface="Times New Roman"/>
              </a:rPr>
              <a:t>nguyên </a:t>
            </a:r>
            <a:r>
              <a:rPr sz="2200" dirty="0">
                <a:solidFill>
                  <a:srgbClr val="132767"/>
                </a:solidFill>
                <a:latin typeface="Times New Roman"/>
                <a:cs typeface="Times New Roman"/>
              </a:rPr>
              <a:t>n và </a:t>
            </a:r>
            <a:r>
              <a:rPr sz="2200" spc="-5" dirty="0">
                <a:solidFill>
                  <a:srgbClr val="132767"/>
                </a:solidFill>
                <a:latin typeface="Times New Roman"/>
                <a:cs typeface="Times New Roman"/>
              </a:rPr>
              <a:t>thông báo lên màn hình </a:t>
            </a:r>
            <a:r>
              <a:rPr sz="2200" dirty="0">
                <a:solidFill>
                  <a:srgbClr val="132767"/>
                </a:solidFill>
                <a:latin typeface="Times New Roman"/>
                <a:cs typeface="Times New Roman"/>
              </a:rPr>
              <a:t>n </a:t>
            </a:r>
            <a:r>
              <a:rPr sz="2200" spc="-5" dirty="0">
                <a:solidFill>
                  <a:srgbClr val="132767"/>
                </a:solidFill>
                <a:latin typeface="Times New Roman"/>
                <a:cs typeface="Times New Roman"/>
              </a:rPr>
              <a:t>là số </a:t>
            </a:r>
            <a:r>
              <a:rPr sz="2200" spc="54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132767"/>
                </a:solidFill>
                <a:latin typeface="Times New Roman"/>
                <a:cs typeface="Times New Roman"/>
              </a:rPr>
              <a:t>chẵn hay số</a:t>
            </a:r>
            <a:r>
              <a:rPr sz="2200" spc="-4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200" dirty="0">
                <a:solidFill>
                  <a:srgbClr val="132767"/>
                </a:solidFill>
                <a:latin typeface="Times New Roman"/>
                <a:cs typeface="Times New Roman"/>
              </a:rPr>
              <a:t>lẻ.</a:t>
            </a:r>
            <a:endParaRPr sz="2200">
              <a:latin typeface="Times New Roman"/>
              <a:cs typeface="Times New Roman"/>
            </a:endParaRPr>
          </a:p>
          <a:p>
            <a:pPr marL="2366645">
              <a:lnSpc>
                <a:spcPct val="100000"/>
              </a:lnSpc>
              <a:spcBef>
                <a:spcPts val="20"/>
              </a:spcBef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.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40728" y="2555239"/>
            <a:ext cx="5990590" cy="4719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623310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#include</a:t>
            </a:r>
            <a:r>
              <a:rPr sz="2200" spc="-9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&lt;conio.h&gt;  main()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2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int</a:t>
            </a:r>
            <a:r>
              <a:rPr sz="2200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n;</a:t>
            </a:r>
            <a:endParaRPr sz="22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cout&lt;&lt;endl&lt;&lt;"Nhap vao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so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nguyen:";</a:t>
            </a:r>
            <a:r>
              <a:rPr sz="2200" spc="-4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cin&gt;&gt;n;</a:t>
            </a:r>
            <a:endParaRPr sz="22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switch(</a:t>
            </a:r>
            <a:r>
              <a:rPr sz="2200" b="1" spc="-5" dirty="0">
                <a:solidFill>
                  <a:srgbClr val="FF0000"/>
                </a:solidFill>
                <a:latin typeface="Arial"/>
                <a:cs typeface="Arial"/>
              </a:rPr>
              <a:t>n%2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)</a:t>
            </a:r>
            <a:endParaRPr sz="22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200">
              <a:latin typeface="Arial"/>
              <a:cs typeface="Arial"/>
            </a:endParaRPr>
          </a:p>
          <a:p>
            <a:pPr marL="1995805" marR="806450" indent="-1069340">
              <a:lnSpc>
                <a:spcPct val="100000"/>
              </a:lnSpc>
            </a:pP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case 0: cout&lt;&lt;n&lt;&lt;" </a:t>
            </a: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la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so chan";  break;</a:t>
            </a:r>
            <a:endParaRPr sz="2200">
              <a:latin typeface="Arial"/>
              <a:cs typeface="Arial"/>
            </a:endParaRPr>
          </a:p>
          <a:p>
            <a:pPr marL="1995805" marR="1224915" indent="-1069340">
              <a:lnSpc>
                <a:spcPct val="100000"/>
              </a:lnSpc>
            </a:pP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case 1: cout&lt;&lt;n&lt;&lt;" </a:t>
            </a: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la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so </a:t>
            </a: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le"; 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break;</a:t>
            </a:r>
            <a:endParaRPr sz="22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getch();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840216" y="6886447"/>
            <a:ext cx="22352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solidFill>
                  <a:srgbClr val="132767"/>
                </a:solidFill>
                <a:latin typeface="Arial"/>
                <a:cs typeface="Arial"/>
              </a:rPr>
              <a:t>12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35144" y="1043432"/>
            <a:ext cx="2368550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Lệnh</a:t>
            </a:r>
            <a:r>
              <a:rPr sz="3200" spc="-85" dirty="0"/>
              <a:t> </a:t>
            </a:r>
            <a:r>
              <a:rPr sz="3200" spc="-10" dirty="0"/>
              <a:t>switch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57200" y="437387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060192" y="5183802"/>
            <a:ext cx="2954020" cy="3409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655"/>
              </a:lnSpc>
              <a:tabLst>
                <a:tab pos="2844800" algn="l"/>
              </a:tabLst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"	"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840739" y="1774952"/>
            <a:ext cx="7724775" cy="44900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01090" marR="5080" indent="-1089025">
              <a:lnSpc>
                <a:spcPct val="100000"/>
              </a:lnSpc>
              <a:spcBef>
                <a:spcPts val="100"/>
              </a:spcBef>
            </a:pPr>
            <a:r>
              <a:rPr sz="24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4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 </a:t>
            </a:r>
            <a:r>
              <a:rPr sz="24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2</a:t>
            </a:r>
            <a:r>
              <a:rPr sz="2400" i="1" dirty="0">
                <a:solidFill>
                  <a:srgbClr val="132767"/>
                </a:solidFill>
                <a:latin typeface="Times New Roman"/>
                <a:cs typeface="Times New Roman"/>
              </a:rPr>
              <a:t>: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chình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mô phỏng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các phép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toán cộng, trừ,  nhân,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chia của máy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tính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bỏ</a:t>
            </a:r>
            <a:r>
              <a:rPr sz="2400" spc="-6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túi.</a:t>
            </a: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000">
              <a:latin typeface="Times New Roman"/>
              <a:cs typeface="Times New Roman"/>
            </a:endParaRPr>
          </a:p>
          <a:p>
            <a:pPr marL="12700" marR="4705985">
              <a:lnSpc>
                <a:spcPct val="100000"/>
              </a:lnSpc>
              <a:spcBef>
                <a:spcPts val="5"/>
              </a:spcBef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#include &lt;iostream.h&gt;  #include &lt;conio.h&gt;  main()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float</a:t>
            </a:r>
            <a:r>
              <a:rPr sz="2400" spc="-1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a,b;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char pheptoan;</a:t>
            </a:r>
            <a:endParaRPr sz="2400">
              <a:latin typeface="Arial"/>
              <a:cs typeface="Arial"/>
            </a:endParaRPr>
          </a:p>
          <a:p>
            <a:pPr marL="355600" marR="7620">
              <a:lnSpc>
                <a:spcPct val="100000"/>
              </a:lnSpc>
              <a:tabLst>
                <a:tab pos="5172710" algn="l"/>
                <a:tab pos="5418455" algn="l"/>
              </a:tabLst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cout&lt;&lt;endl&lt;&lt; Nhap vao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so</a:t>
            </a:r>
            <a:r>
              <a:rPr sz="2400" spc="24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thu</a:t>
            </a:r>
            <a:r>
              <a:rPr sz="2400" spc="1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1=	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;	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cin&gt;&gt;a;  cout&lt;&lt;endl&lt;&lt;”Nhap vao phep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toan=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"; cin&gt;&gt;pheptoan;  cout&lt;&lt;endl&lt;&lt;”Nhap vao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so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thu</a:t>
            </a:r>
            <a:r>
              <a:rPr sz="2400" spc="2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2=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";	cin&gt;&gt;b;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13</a:t>
            </a:fld>
            <a:endParaRPr spc="-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35144" y="1043432"/>
            <a:ext cx="2368550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Lệnh</a:t>
            </a:r>
            <a:r>
              <a:rPr sz="3200" spc="-85" dirty="0"/>
              <a:t> </a:t>
            </a:r>
            <a:r>
              <a:rPr sz="3200" spc="-10" dirty="0"/>
              <a:t>switch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4895850"/>
            <a:chOff x="457200" y="1436369"/>
            <a:chExt cx="9144000" cy="4895850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3916679"/>
            </a:xfrm>
            <a:custGeom>
              <a:avLst/>
              <a:gdLst/>
              <a:ahLst/>
              <a:cxnLst/>
              <a:rect l="l" t="t" r="r" b="b"/>
              <a:pathLst>
                <a:path w="9144000" h="3916679">
                  <a:moveTo>
                    <a:pt x="9144000" y="0"/>
                  </a:moveTo>
                  <a:lnTo>
                    <a:pt x="0" y="0"/>
                  </a:lnTo>
                  <a:lnTo>
                    <a:pt x="0" y="979170"/>
                  </a:lnTo>
                  <a:lnTo>
                    <a:pt x="0" y="1958340"/>
                  </a:lnTo>
                  <a:lnTo>
                    <a:pt x="0" y="2937510"/>
                  </a:lnTo>
                  <a:lnTo>
                    <a:pt x="0" y="3916680"/>
                  </a:lnTo>
                  <a:lnTo>
                    <a:pt x="9144000" y="3916680"/>
                  </a:lnTo>
                  <a:lnTo>
                    <a:pt x="9144000" y="2937510"/>
                  </a:lnTo>
                  <a:lnTo>
                    <a:pt x="9144000" y="1958340"/>
                  </a:lnTo>
                  <a:lnTo>
                    <a:pt x="9144000" y="97917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840739" y="1777999"/>
            <a:ext cx="7814309" cy="505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>
              <a:lnSpc>
                <a:spcPct val="100000"/>
              </a:lnSpc>
              <a:spcBef>
                <a:spcPts val="100"/>
              </a:spcBef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switch(</a:t>
            </a:r>
            <a:r>
              <a:rPr sz="2200" b="1" spc="-5" dirty="0">
                <a:solidFill>
                  <a:srgbClr val="FF0000"/>
                </a:solidFill>
                <a:latin typeface="Arial"/>
                <a:cs typeface="Arial"/>
              </a:rPr>
              <a:t>pheptoan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)</a:t>
            </a:r>
            <a:endParaRPr sz="2200">
              <a:latin typeface="Arial"/>
              <a:cs typeface="Arial"/>
            </a:endParaRPr>
          </a:p>
          <a:p>
            <a:pPr marL="354965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200">
              <a:latin typeface="Arial"/>
              <a:cs typeface="Arial"/>
            </a:endParaRPr>
          </a:p>
          <a:p>
            <a:pPr marL="1995805" marR="860425" indent="-1069340">
              <a:lnSpc>
                <a:spcPct val="100000"/>
              </a:lnSpc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case '+‘: cout&lt;&lt;endl&lt;&lt;a&lt;&lt;"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+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"&lt;&lt;b&lt;&lt;"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=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"&lt;&lt;a+b;  break;</a:t>
            </a:r>
            <a:endParaRPr sz="2200">
              <a:latin typeface="Arial"/>
              <a:cs typeface="Arial"/>
            </a:endParaRPr>
          </a:p>
          <a:p>
            <a:pPr marL="1995805" marR="1002665" indent="-1069340">
              <a:lnSpc>
                <a:spcPct val="100000"/>
              </a:lnSpc>
              <a:tabLst>
                <a:tab pos="2029460" algn="l"/>
              </a:tabLst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case</a:t>
            </a:r>
            <a:r>
              <a:rPr sz="2200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'-':		cout&lt;&lt;endl&lt;&lt;a&lt;&lt;"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-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"&lt;&lt;b&lt;&lt;"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=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"&lt;&lt;a-b;  break;</a:t>
            </a:r>
            <a:endParaRPr sz="2200">
              <a:latin typeface="Arial"/>
              <a:cs typeface="Arial"/>
            </a:endParaRPr>
          </a:p>
          <a:p>
            <a:pPr marL="1995805" marR="956310" indent="-1069340">
              <a:lnSpc>
                <a:spcPct val="100000"/>
              </a:lnSpc>
              <a:tabLst>
                <a:tab pos="2043430" algn="l"/>
              </a:tabLst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case</a:t>
            </a:r>
            <a:r>
              <a:rPr sz="2200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'*':		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cout&lt;&lt;endl&lt;&lt;a&lt;&lt;"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*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"&lt;&lt;b&lt;&lt;"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=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"&lt;&lt;a*b;  break;</a:t>
            </a:r>
            <a:endParaRPr sz="2200">
              <a:latin typeface="Arial"/>
              <a:cs typeface="Arial"/>
            </a:endParaRPr>
          </a:p>
          <a:p>
            <a:pPr marL="1995805" marR="5080" indent="-1069340">
              <a:lnSpc>
                <a:spcPct val="100000"/>
              </a:lnSpc>
              <a:tabLst>
                <a:tab pos="2020570" algn="l"/>
                <a:tab pos="3055620" algn="l"/>
              </a:tabLst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case</a:t>
            </a:r>
            <a:r>
              <a:rPr sz="2200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'/‘:		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if(b!=0)	cout&lt;&lt;endl&lt;&lt;a&lt;&lt;"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/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"&lt;&lt;b&lt;&lt;"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=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"&lt;&lt;a/b;  else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cout&lt;&lt;endl&lt;&lt;"Khong chia</a:t>
            </a:r>
            <a:r>
              <a:rPr sz="2200" spc="-2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duoc";</a:t>
            </a:r>
            <a:endParaRPr sz="2200">
              <a:latin typeface="Arial"/>
              <a:cs typeface="Arial"/>
            </a:endParaRPr>
          </a:p>
          <a:p>
            <a:pPr marL="1995805">
              <a:lnSpc>
                <a:spcPct val="100000"/>
              </a:lnSpc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break;</a:t>
            </a:r>
            <a:endParaRPr sz="2200">
              <a:latin typeface="Arial"/>
              <a:cs typeface="Arial"/>
            </a:endParaRPr>
          </a:p>
          <a:p>
            <a:pPr marL="926465">
              <a:lnSpc>
                <a:spcPct val="100000"/>
              </a:lnSpc>
              <a:tabLst>
                <a:tab pos="1997710" algn="l"/>
              </a:tabLst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default:	cout&lt;&lt;endl&lt;&lt;"Phep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toan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nhap</a:t>
            </a:r>
            <a:r>
              <a:rPr sz="2200" spc="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sai!";</a:t>
            </a:r>
            <a:endParaRPr sz="2200">
              <a:latin typeface="Arial"/>
              <a:cs typeface="Arial"/>
            </a:endParaRPr>
          </a:p>
          <a:p>
            <a:pPr marL="354965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2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14</a:t>
            </a:fld>
            <a:endParaRPr spc="-5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14876" y="1012951"/>
            <a:ext cx="4067175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CÁC CẤU TRÚC</a:t>
            </a:r>
            <a:r>
              <a:rPr sz="3200" spc="-40" dirty="0"/>
              <a:t> </a:t>
            </a:r>
            <a:r>
              <a:rPr sz="3200" spc="-5" dirty="0"/>
              <a:t>LẶP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16939" y="1621027"/>
            <a:ext cx="7606030" cy="49060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Lệnh</a:t>
            </a:r>
            <a:r>
              <a:rPr sz="28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FF0000"/>
                </a:solidFill>
                <a:latin typeface="Times New Roman"/>
                <a:cs typeface="Times New Roman"/>
              </a:rPr>
              <a:t>for</a:t>
            </a:r>
            <a:endParaRPr sz="2800">
              <a:latin typeface="Times New Roman"/>
              <a:cs typeface="Times New Roman"/>
            </a:endParaRPr>
          </a:p>
          <a:p>
            <a:pPr marL="12700" marR="5080" indent="769620">
              <a:lnSpc>
                <a:spcPct val="100200"/>
              </a:lnSpc>
              <a:spcBef>
                <a:spcPts val="10"/>
              </a:spcBef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for (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var_init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; 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loop_condition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; </a:t>
            </a:r>
            <a:r>
              <a:rPr sz="2800" i="1" dirty="0">
                <a:solidFill>
                  <a:srgbClr val="132767"/>
                </a:solidFill>
                <a:latin typeface="Arial"/>
                <a:cs typeface="Arial"/>
              </a:rPr>
              <a:t>var inc/dec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) </a:t>
            </a: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S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;  </a:t>
            </a:r>
            <a:r>
              <a:rPr sz="24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4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 </a:t>
            </a:r>
            <a:r>
              <a:rPr sz="24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1</a:t>
            </a:r>
            <a:r>
              <a:rPr sz="2400" i="1" dirty="0">
                <a:solidFill>
                  <a:srgbClr val="132767"/>
                </a:solidFill>
                <a:latin typeface="Times New Roman"/>
                <a:cs typeface="Times New Roman"/>
              </a:rPr>
              <a:t>: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Tính tổng </a:t>
            </a:r>
            <a:r>
              <a:rPr sz="2400" i="1" dirty="0">
                <a:solidFill>
                  <a:srgbClr val="132767"/>
                </a:solidFill>
                <a:latin typeface="Times New Roman"/>
                <a:cs typeface="Times New Roman"/>
              </a:rPr>
              <a:t>n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số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tự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nhiên đầu tiên: S = 1 + 2 + ... + </a:t>
            </a:r>
            <a:r>
              <a:rPr sz="2400" i="1" dirty="0">
                <a:solidFill>
                  <a:srgbClr val="132767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. 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#include</a:t>
            </a:r>
            <a:r>
              <a:rPr sz="2400" spc="1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&lt;stdio.h&gt;</a:t>
            </a:r>
            <a:endParaRPr sz="2400">
              <a:latin typeface="Arial"/>
              <a:cs typeface="Arial"/>
            </a:endParaRPr>
          </a:p>
          <a:p>
            <a:pPr marL="12700" marR="502539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#include &lt;conio.h&gt;  main()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int n,</a:t>
            </a:r>
            <a:r>
              <a:rPr sz="2400" spc="-1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s;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printf( "Nhap n: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"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); scanf( "%d", &amp;n);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s =</a:t>
            </a:r>
            <a:r>
              <a:rPr sz="2400" b="1" spc="-2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0;</a:t>
            </a:r>
            <a:endParaRPr sz="2400">
              <a:latin typeface="Arial"/>
              <a:cs typeface="Arial"/>
            </a:endParaRPr>
          </a:p>
          <a:p>
            <a:pPr marL="355600" marR="3260725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for (int 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i=1; i&lt;=n; i++) s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+=</a:t>
            </a:r>
            <a:r>
              <a:rPr sz="2400" b="1" spc="-14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i; 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printf( "\n Tong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 =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%d ",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);  getch();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6939" y="6530509"/>
            <a:ext cx="127635" cy="3663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755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15</a:t>
            </a:fld>
            <a:endParaRPr spc="-5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424932" y="1012951"/>
            <a:ext cx="1647825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Lệnh</a:t>
            </a:r>
            <a:r>
              <a:rPr sz="3200" spc="-100" dirty="0"/>
              <a:t> </a:t>
            </a:r>
            <a:r>
              <a:rPr sz="3200" spc="-5" dirty="0"/>
              <a:t>for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993139" y="1533702"/>
            <a:ext cx="6075680" cy="5151120"/>
          </a:xfrm>
          <a:prstGeom prst="rect">
            <a:avLst/>
          </a:prstGeom>
        </p:spPr>
        <p:txBody>
          <a:bodyPr vert="horz" wrap="square" lIns="0" tIns="10033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790"/>
              </a:spcBef>
            </a:pPr>
            <a:r>
              <a:rPr sz="2800" b="1" dirty="0">
                <a:solidFill>
                  <a:srgbClr val="132767"/>
                </a:solidFill>
                <a:latin typeface="Times New Roman"/>
                <a:cs typeface="Times New Roman"/>
              </a:rPr>
              <a:t>Cách </a:t>
            </a:r>
            <a:r>
              <a:rPr sz="28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</a:t>
            </a:r>
            <a:r>
              <a:rPr sz="2800" b="1" spc="-2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132767"/>
                </a:solidFill>
                <a:latin typeface="Times New Roman"/>
                <a:cs typeface="Times New Roman"/>
              </a:rPr>
              <a:t>khác:</a:t>
            </a:r>
            <a:endParaRPr sz="2800">
              <a:latin typeface="Times New Roman"/>
              <a:cs typeface="Times New Roman"/>
            </a:endParaRPr>
          </a:p>
          <a:p>
            <a:pPr marL="12700" marR="3064510" algn="just">
              <a:lnSpc>
                <a:spcPct val="120000"/>
              </a:lnSpc>
              <a:spcBef>
                <a:spcPts val="15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#include &lt;stdio.h&gt;  #include</a:t>
            </a:r>
            <a:r>
              <a:rPr sz="2800" spc="-8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&lt;conio.h&gt;  main()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8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  <a:spcBef>
                <a:spcPts val="670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int n, i,</a:t>
            </a:r>
            <a:r>
              <a:rPr sz="2800" spc="-3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s;</a:t>
            </a:r>
            <a:endParaRPr sz="2800">
              <a:latin typeface="Arial"/>
              <a:cs typeface="Arial"/>
            </a:endParaRPr>
          </a:p>
          <a:p>
            <a:pPr marL="355600" marR="5080">
              <a:lnSpc>
                <a:spcPct val="12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printf( "Nhap n: " ); scanf( "%d",</a:t>
            </a:r>
            <a:r>
              <a:rPr sz="2800" spc="-9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&amp;n);  </a:t>
            </a: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for (i=1,s=0; i&lt;=n; 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s+=i, </a:t>
            </a: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i++);  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printf(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"\n Tong S = 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%d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", s );  getch();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93139" y="6743963"/>
            <a:ext cx="14478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840216" y="6886447"/>
            <a:ext cx="22352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solidFill>
                  <a:srgbClr val="132767"/>
                </a:solidFill>
                <a:latin typeface="Arial"/>
                <a:cs typeface="Arial"/>
              </a:rPr>
              <a:t>16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21300" y="1010665"/>
            <a:ext cx="1854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Lệnh</a:t>
            </a:r>
            <a:r>
              <a:rPr sz="3600" spc="-105" dirty="0"/>
              <a:t> </a:t>
            </a:r>
            <a:r>
              <a:rPr sz="3600" dirty="0"/>
              <a:t>for</a:t>
            </a:r>
            <a:endParaRPr sz="36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457200" y="3394709"/>
            <a:ext cx="9144000" cy="3920490"/>
          </a:xfrm>
          <a:custGeom>
            <a:avLst/>
            <a:gdLst/>
            <a:ahLst/>
            <a:cxnLst/>
            <a:rect l="l" t="t" r="r" b="b"/>
            <a:pathLst>
              <a:path w="9144000" h="3920490">
                <a:moveTo>
                  <a:pt x="9144000" y="0"/>
                </a:moveTo>
                <a:lnTo>
                  <a:pt x="0" y="0"/>
                </a:lnTo>
                <a:lnTo>
                  <a:pt x="0" y="979170"/>
                </a:lnTo>
                <a:lnTo>
                  <a:pt x="0" y="1958340"/>
                </a:lnTo>
                <a:lnTo>
                  <a:pt x="0" y="2937510"/>
                </a:lnTo>
                <a:lnTo>
                  <a:pt x="0" y="3920490"/>
                </a:lnTo>
                <a:lnTo>
                  <a:pt x="9144000" y="3920490"/>
                </a:lnTo>
                <a:lnTo>
                  <a:pt x="9144000" y="2937510"/>
                </a:lnTo>
                <a:lnTo>
                  <a:pt x="9144000" y="1958340"/>
                </a:lnTo>
                <a:lnTo>
                  <a:pt x="9144000" y="97917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779018" y="1651508"/>
            <a:ext cx="8376284" cy="51193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8240" marR="5080" indent="-1146175">
              <a:lnSpc>
                <a:spcPct val="100000"/>
              </a:lnSpc>
              <a:spcBef>
                <a:spcPts val="100"/>
              </a:spcBef>
            </a:pPr>
            <a:r>
              <a:rPr sz="24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4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 </a:t>
            </a:r>
            <a:r>
              <a:rPr sz="24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2</a:t>
            </a:r>
            <a:r>
              <a:rPr sz="2400" i="1" dirty="0">
                <a:solidFill>
                  <a:srgbClr val="132767"/>
                </a:solidFill>
                <a:latin typeface="Times New Roman"/>
                <a:cs typeface="Times New Roman"/>
              </a:rPr>
              <a:t>: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trình nhập vào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 số nguyên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từ bàn phím. Tính  và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in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ra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màn hình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tổng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các số vừa được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nhập</a:t>
            </a:r>
            <a:r>
              <a:rPr sz="2400" spc="-8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vào.</a:t>
            </a:r>
            <a:endParaRPr sz="2400">
              <a:latin typeface="Times New Roman"/>
              <a:cs typeface="Times New Roman"/>
            </a:endParaRPr>
          </a:p>
          <a:p>
            <a:pPr marL="12700" marR="5604510">
              <a:lnSpc>
                <a:spcPct val="100000"/>
              </a:lnSpc>
              <a:spcBef>
                <a:spcPts val="25"/>
              </a:spcBef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#include</a:t>
            </a:r>
            <a:r>
              <a:rPr sz="2200" spc="-9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&lt;iostream.h&gt;  #include &lt;conio.h&gt; 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main()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200">
              <a:latin typeface="Arial"/>
              <a:cs typeface="Arial"/>
            </a:endParaRPr>
          </a:p>
          <a:p>
            <a:pPr marL="167005">
              <a:lnSpc>
                <a:spcPct val="100000"/>
              </a:lnSpc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int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n,a,s=0;</a:t>
            </a:r>
            <a:endParaRPr sz="2200">
              <a:latin typeface="Arial"/>
              <a:cs typeface="Arial"/>
            </a:endParaRPr>
          </a:p>
          <a:p>
            <a:pPr marL="167005" marR="4864100" indent="-635">
              <a:lnSpc>
                <a:spcPct val="100000"/>
              </a:lnSpc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cout&lt;&lt;”Nhap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n = “;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cin&gt;&gt;n;  for (int</a:t>
            </a:r>
            <a:r>
              <a:rPr sz="2200" spc="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i=1;i&lt;=n;i++)</a:t>
            </a:r>
            <a:endParaRPr sz="2200">
              <a:latin typeface="Arial"/>
              <a:cs typeface="Arial"/>
            </a:endParaRPr>
          </a:p>
          <a:p>
            <a:pPr marL="167005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200">
              <a:latin typeface="Arial"/>
              <a:cs typeface="Arial"/>
            </a:endParaRPr>
          </a:p>
          <a:p>
            <a:pPr marL="322580" marR="3852545">
              <a:lnSpc>
                <a:spcPct val="100000"/>
              </a:lnSpc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cout&lt;&lt;endl&lt;&lt;”Nhap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a =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“; cin&gt;&gt;a; 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s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+= a;</a:t>
            </a:r>
            <a:endParaRPr sz="2200">
              <a:latin typeface="Arial"/>
              <a:cs typeface="Arial"/>
            </a:endParaRPr>
          </a:p>
          <a:p>
            <a:pPr marL="167005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  <a:p>
            <a:pPr marL="167005" marR="2321560">
              <a:lnSpc>
                <a:spcPct val="100000"/>
              </a:lnSpc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cout&lt;&lt;endl&lt;&lt;”Tong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cac so vua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nhap vao: “&lt;&lt;s;  getch();</a:t>
            </a:r>
            <a:endParaRPr sz="22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79027" y="6744713"/>
            <a:ext cx="119380" cy="361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840216" y="6886447"/>
            <a:ext cx="22352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solidFill>
                  <a:srgbClr val="132767"/>
                </a:solidFill>
                <a:latin typeface="Arial"/>
                <a:cs typeface="Arial"/>
              </a:rPr>
              <a:t>17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5046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CẤU TRÚC </a:t>
            </a:r>
            <a:r>
              <a:rPr dirty="0"/>
              <a:t>WHILE </a:t>
            </a:r>
            <a:r>
              <a:rPr spc="-5" dirty="0"/>
              <a:t>VÀ</a:t>
            </a:r>
            <a:r>
              <a:rPr spc="-80" dirty="0"/>
              <a:t> </a:t>
            </a:r>
            <a:r>
              <a:rPr spc="-5" dirty="0"/>
              <a:t>DO...WHILE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840739" y="1928113"/>
            <a:ext cx="280098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595" dirty="0">
                <a:solidFill>
                  <a:srgbClr val="184BB2"/>
                </a:solidFill>
                <a:latin typeface="Wingdings"/>
                <a:cs typeface="Wingdings"/>
              </a:rPr>
              <a:t></a:t>
            </a:r>
            <a:r>
              <a:rPr sz="2800" b="1" i="1" spc="595" dirty="0">
                <a:solidFill>
                  <a:srgbClr val="FF0000"/>
                </a:solidFill>
                <a:latin typeface="Arial"/>
                <a:cs typeface="Arial"/>
              </a:rPr>
              <a:t>Cấu</a:t>
            </a:r>
            <a:r>
              <a:rPr sz="2800" b="1" i="1" spc="-9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b="1" i="1" dirty="0">
                <a:solidFill>
                  <a:srgbClr val="FF0000"/>
                </a:solidFill>
                <a:latin typeface="Arial"/>
                <a:cs typeface="Arial"/>
              </a:rPr>
              <a:t>trúc </a:t>
            </a:r>
            <a:r>
              <a:rPr sz="2800" b="1" i="1" spc="-484" dirty="0">
                <a:solidFill>
                  <a:srgbClr val="FF0000"/>
                </a:solidFill>
                <a:latin typeface="Arial"/>
                <a:cs typeface="Arial"/>
              </a:rPr>
              <a:t>while</a:t>
            </a:r>
            <a:endParaRPr sz="2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422125" y="1928113"/>
            <a:ext cx="3728720" cy="879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spc="595" dirty="0">
                <a:solidFill>
                  <a:srgbClr val="184BB2"/>
                </a:solidFill>
                <a:latin typeface="Wingdings"/>
                <a:cs typeface="Wingdings"/>
              </a:rPr>
              <a:t></a:t>
            </a:r>
            <a:r>
              <a:rPr sz="2800" b="1" i="1" spc="595" dirty="0">
                <a:solidFill>
                  <a:srgbClr val="FF0000"/>
                </a:solidFill>
                <a:latin typeface="Arial"/>
                <a:cs typeface="Arial"/>
              </a:rPr>
              <a:t>Cấu</a:t>
            </a:r>
            <a:r>
              <a:rPr sz="2800" b="1" i="1" spc="-70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b="1" i="1" spc="-5" dirty="0">
                <a:solidFill>
                  <a:srgbClr val="FF0000"/>
                </a:solidFill>
                <a:latin typeface="Arial"/>
                <a:cs typeface="Arial"/>
              </a:rPr>
              <a:t>trúc </a:t>
            </a:r>
            <a:r>
              <a:rPr sz="2800" b="1" i="1" dirty="0">
                <a:solidFill>
                  <a:srgbClr val="FF0000"/>
                </a:solidFill>
                <a:latin typeface="Arial"/>
                <a:cs typeface="Arial"/>
              </a:rPr>
              <a:t>do ... </a:t>
            </a:r>
            <a:r>
              <a:rPr sz="2800" b="1" i="1" spc="-484" dirty="0">
                <a:solidFill>
                  <a:srgbClr val="FF0000"/>
                </a:solidFill>
                <a:latin typeface="Arial"/>
                <a:cs typeface="Arial"/>
              </a:rPr>
              <a:t>while</a:t>
            </a:r>
            <a:endParaRPr sz="2800">
              <a:latin typeface="Arial"/>
              <a:cs typeface="Arial"/>
            </a:endParaRPr>
          </a:p>
          <a:p>
            <a:pPr marL="418465">
              <a:lnSpc>
                <a:spcPct val="100000"/>
              </a:lnSpc>
            </a:pP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do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83639" y="2440177"/>
            <a:ext cx="1843405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while(B)</a:t>
            </a:r>
            <a:r>
              <a:rPr sz="2800" b="1" spc="-8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spc="-10" dirty="0">
                <a:solidFill>
                  <a:srgbClr val="132767"/>
                </a:solidFill>
                <a:latin typeface="Arial"/>
                <a:cs typeface="Arial"/>
              </a:rPr>
              <a:t>S</a:t>
            </a:r>
            <a:r>
              <a:rPr sz="2800" spc="-10" dirty="0">
                <a:solidFill>
                  <a:srgbClr val="132767"/>
                </a:solidFill>
                <a:latin typeface="Arial"/>
                <a:cs typeface="Arial"/>
              </a:rPr>
              <a:t>;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914400" y="2971799"/>
            <a:ext cx="8229600" cy="1402080"/>
            <a:chOff x="914400" y="2971799"/>
            <a:chExt cx="8229600" cy="1402080"/>
          </a:xfrm>
        </p:grpSpPr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14400" y="2971799"/>
              <a:ext cx="2819400" cy="1402080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6680453" y="3174491"/>
              <a:ext cx="2463546" cy="1199388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4828285" y="2781538"/>
            <a:ext cx="1605915" cy="17329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800">
              <a:latin typeface="Arial"/>
              <a:cs typeface="Arial"/>
            </a:endParaRPr>
          </a:p>
          <a:p>
            <a:pPr marL="520700">
              <a:lnSpc>
                <a:spcPct val="100000"/>
              </a:lnSpc>
            </a:pP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S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;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while</a:t>
            </a:r>
            <a:r>
              <a:rPr sz="2800" b="1" spc="-9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(B)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;</a:t>
            </a:r>
            <a:endParaRPr sz="2800">
              <a:latin typeface="Arial"/>
              <a:cs typeface="Arial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457200" y="4373879"/>
            <a:ext cx="9144000" cy="2514600"/>
            <a:chOff x="457200" y="4373879"/>
            <a:chExt cx="9144000" cy="2514600"/>
          </a:xfrm>
        </p:grpSpPr>
        <p:sp>
          <p:nvSpPr>
            <p:cNvPr id="16" name="object 16"/>
            <p:cNvSpPr/>
            <p:nvPr/>
          </p:nvSpPr>
          <p:spPr>
            <a:xfrm>
              <a:off x="457200" y="437387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70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7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7" name="object 17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14400" y="4373879"/>
              <a:ext cx="2819400" cy="2514599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6680453" y="4373879"/>
              <a:ext cx="2463546" cy="2407919"/>
            </a:xfrm>
            <a:prstGeom prst="rect">
              <a:avLst/>
            </a:prstGeom>
          </p:spPr>
        </p:pic>
      </p:grp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18</a:t>
            </a:fld>
            <a:endParaRPr spc="-5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5046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CẤU TRÚC </a:t>
            </a:r>
            <a:r>
              <a:rPr dirty="0"/>
              <a:t>WHILE </a:t>
            </a:r>
            <a:r>
              <a:rPr spc="-5" dirty="0"/>
              <a:t>VÀ</a:t>
            </a:r>
            <a:r>
              <a:rPr spc="-80" dirty="0"/>
              <a:t> </a:t>
            </a:r>
            <a:r>
              <a:rPr spc="-5" dirty="0"/>
              <a:t>DO...WHILE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840739" y="1697227"/>
            <a:ext cx="5986780" cy="879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 1</a:t>
            </a:r>
            <a:r>
              <a:rPr sz="2800" i="1" dirty="0">
                <a:solidFill>
                  <a:srgbClr val="132767"/>
                </a:solidFill>
                <a:latin typeface="Times New Roman"/>
                <a:cs typeface="Times New Roman"/>
              </a:rPr>
              <a:t>: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Tính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tổng </a:t>
            </a:r>
            <a:r>
              <a:rPr sz="2800" i="1" dirty="0">
                <a:solidFill>
                  <a:srgbClr val="132767"/>
                </a:solidFill>
                <a:latin typeface="Times New Roman"/>
                <a:cs typeface="Times New Roman"/>
              </a:rPr>
              <a:t>n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số tự nhiên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đầu</a:t>
            </a:r>
            <a:r>
              <a:rPr sz="2800" spc="-13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tiên:</a:t>
            </a:r>
            <a:endParaRPr sz="2800">
              <a:latin typeface="Times New Roman"/>
              <a:cs typeface="Times New Roman"/>
            </a:endParaRPr>
          </a:p>
          <a:p>
            <a:pPr marL="288798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S = 1 + 2 + ... +</a:t>
            </a:r>
            <a:r>
              <a:rPr sz="2800" spc="-1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i="1" dirty="0">
                <a:solidFill>
                  <a:srgbClr val="132767"/>
                </a:solidFill>
                <a:latin typeface="Times New Roman"/>
                <a:cs typeface="Times New Roman"/>
              </a:rPr>
              <a:t>n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.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19</a:t>
            </a:fld>
            <a:endParaRPr spc="-5" dirty="0"/>
          </a:p>
        </p:txBody>
      </p:sp>
      <p:sp>
        <p:nvSpPr>
          <p:cNvPr id="10" name="object 10"/>
          <p:cNvSpPr txBox="1"/>
          <p:nvPr/>
        </p:nvSpPr>
        <p:spPr>
          <a:xfrm>
            <a:off x="840739" y="3273805"/>
            <a:ext cx="6708775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7665" indent="-355600">
              <a:lnSpc>
                <a:spcPct val="100000"/>
              </a:lnSpc>
              <a:spcBef>
                <a:spcPts val="100"/>
              </a:spcBef>
              <a:buChar char="-"/>
              <a:tabLst>
                <a:tab pos="368300" algn="l"/>
                <a:tab pos="2653665" algn="l"/>
              </a:tabLst>
            </a:pPr>
            <a:r>
              <a:rPr sz="4800" spc="-5" dirty="0">
                <a:solidFill>
                  <a:srgbClr val="132767"/>
                </a:solidFill>
                <a:latin typeface="Times New Roman"/>
                <a:cs typeface="Times New Roman"/>
              </a:rPr>
              <a:t>Khởi</a:t>
            </a:r>
            <a:r>
              <a:rPr sz="4800" spc="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4800" spc="-5" dirty="0">
                <a:solidFill>
                  <a:srgbClr val="132767"/>
                </a:solidFill>
                <a:latin typeface="Times New Roman"/>
                <a:cs typeface="Times New Roman"/>
              </a:rPr>
              <a:t>tạo	biến!!!</a:t>
            </a:r>
            <a:endParaRPr sz="4800">
              <a:latin typeface="Times New Roman"/>
              <a:cs typeface="Times New Roman"/>
            </a:endParaRPr>
          </a:p>
          <a:p>
            <a:pPr marL="367665" indent="-355600">
              <a:lnSpc>
                <a:spcPct val="100000"/>
              </a:lnSpc>
              <a:buChar char="-"/>
              <a:tabLst>
                <a:tab pos="368300" algn="l"/>
              </a:tabLst>
            </a:pPr>
            <a:r>
              <a:rPr sz="4800" spc="-5" dirty="0">
                <a:solidFill>
                  <a:srgbClr val="132767"/>
                </a:solidFill>
                <a:latin typeface="Times New Roman"/>
                <a:cs typeface="Times New Roman"/>
              </a:rPr>
              <a:t>Xác định điều kiện</a:t>
            </a:r>
            <a:r>
              <a:rPr sz="4800" spc="-5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4800" spc="-5" dirty="0">
                <a:solidFill>
                  <a:srgbClr val="132767"/>
                </a:solidFill>
                <a:latin typeface="Times New Roman"/>
                <a:cs typeface="Times New Roman"/>
              </a:rPr>
              <a:t>lặp???</a:t>
            </a:r>
            <a:endParaRPr sz="4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24882" y="1043432"/>
            <a:ext cx="1990089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MỤC</a:t>
            </a:r>
            <a:r>
              <a:rPr sz="3200" spc="-75" dirty="0"/>
              <a:t> </a:t>
            </a:r>
            <a:r>
              <a:rPr sz="3200" spc="-5" dirty="0"/>
              <a:t>TIÊU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457200" y="339470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69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6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40726" y="1690674"/>
            <a:ext cx="8071484" cy="3780790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770"/>
              </a:spcBef>
            </a:pPr>
            <a:r>
              <a:rPr sz="2800" spc="795" dirty="0">
                <a:solidFill>
                  <a:srgbClr val="184BB2"/>
                </a:solidFill>
                <a:latin typeface="Wingdings"/>
                <a:cs typeface="Wingdings"/>
              </a:rPr>
              <a:t></a:t>
            </a:r>
            <a:r>
              <a:rPr sz="2800" b="1" spc="795" dirty="0">
                <a:solidFill>
                  <a:srgbClr val="132767"/>
                </a:solidFill>
                <a:latin typeface="Arial"/>
                <a:cs typeface="Arial"/>
              </a:rPr>
              <a:t>Về</a:t>
            </a:r>
            <a:r>
              <a:rPr sz="2800" b="1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kiến </a:t>
            </a: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thức</a:t>
            </a:r>
            <a:endParaRPr sz="2800">
              <a:latin typeface="Arial"/>
              <a:cs typeface="Arial"/>
            </a:endParaRPr>
          </a:p>
          <a:p>
            <a:pPr marL="355600" marR="5080" algn="just">
              <a:lnSpc>
                <a:spcPct val="100000"/>
              </a:lnSpc>
              <a:spcBef>
                <a:spcPts val="670"/>
              </a:spcBef>
            </a:pP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Cung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cấp kiến thức về xuất/nhập dữ liệu trong  ngôn ngữ C, các cấu trúc điều khiển: if, switch,  for, while và</a:t>
            </a:r>
            <a:r>
              <a:rPr sz="2800" spc="-2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do…while.</a:t>
            </a:r>
            <a:endParaRPr sz="280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  <a:spcBef>
                <a:spcPts val="675"/>
              </a:spcBef>
            </a:pPr>
            <a:r>
              <a:rPr sz="2800" spc="795" dirty="0">
                <a:solidFill>
                  <a:srgbClr val="184BB2"/>
                </a:solidFill>
                <a:latin typeface="Wingdings"/>
                <a:cs typeface="Wingdings"/>
              </a:rPr>
              <a:t></a:t>
            </a:r>
            <a:r>
              <a:rPr sz="2800" b="1" spc="795" dirty="0">
                <a:solidFill>
                  <a:srgbClr val="132767"/>
                </a:solidFill>
                <a:latin typeface="Arial"/>
                <a:cs typeface="Arial"/>
              </a:rPr>
              <a:t>Về</a:t>
            </a:r>
            <a:r>
              <a:rPr sz="2800" b="1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kỹ </a:t>
            </a: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năng</a:t>
            </a:r>
            <a:endParaRPr sz="2800">
              <a:latin typeface="Arial"/>
              <a:cs typeface="Arial"/>
            </a:endParaRPr>
          </a:p>
          <a:p>
            <a:pPr marL="355600" marR="5715" algn="just">
              <a:lnSpc>
                <a:spcPct val="100000"/>
              </a:lnSpc>
              <a:spcBef>
                <a:spcPts val="670"/>
              </a:spcBef>
            </a:pP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Sau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khi học xong 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chương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này, 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người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học 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phải 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biết vận dụng các 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cấu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trúc điều khiển đã học để  lập trình, cài đặt các thuật toán cụ</a:t>
            </a:r>
            <a:r>
              <a:rPr sz="2800" spc="-7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thể.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2</a:t>
            </a:fld>
            <a:endParaRPr spc="-5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5046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CẤU TRÚC </a:t>
            </a:r>
            <a:r>
              <a:rPr dirty="0"/>
              <a:t>WHILE </a:t>
            </a:r>
            <a:r>
              <a:rPr spc="-5" dirty="0"/>
              <a:t>VÀ</a:t>
            </a:r>
            <a:r>
              <a:rPr spc="-80" dirty="0"/>
              <a:t> </a:t>
            </a:r>
            <a:r>
              <a:rPr spc="-5" dirty="0"/>
              <a:t>DO...WHILE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2937510"/>
            <a:chOff x="457200" y="1436369"/>
            <a:chExt cx="9144000" cy="2937510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523375" y="2579156"/>
              <a:ext cx="2498090" cy="815975"/>
            </a:xfrm>
            <a:custGeom>
              <a:avLst/>
              <a:gdLst/>
              <a:ahLst/>
              <a:cxnLst/>
              <a:rect l="l" t="t" r="r" b="b"/>
              <a:pathLst>
                <a:path w="2498090" h="815975">
                  <a:moveTo>
                    <a:pt x="2497586" y="815553"/>
                  </a:moveTo>
                  <a:lnTo>
                    <a:pt x="2461879" y="754689"/>
                  </a:lnTo>
                  <a:lnTo>
                    <a:pt x="2437240" y="715491"/>
                  </a:lnTo>
                  <a:lnTo>
                    <a:pt x="2411745" y="676948"/>
                  </a:lnTo>
                  <a:lnTo>
                    <a:pt x="2385401" y="639095"/>
                  </a:lnTo>
                  <a:lnTo>
                    <a:pt x="2358217" y="601968"/>
                  </a:lnTo>
                  <a:lnTo>
                    <a:pt x="2330200" y="565601"/>
                  </a:lnTo>
                  <a:lnTo>
                    <a:pt x="2301358" y="530031"/>
                  </a:lnTo>
                  <a:lnTo>
                    <a:pt x="2271699" y="495292"/>
                  </a:lnTo>
                  <a:lnTo>
                    <a:pt x="2241230" y="461421"/>
                  </a:lnTo>
                  <a:lnTo>
                    <a:pt x="2209959" y="428452"/>
                  </a:lnTo>
                  <a:lnTo>
                    <a:pt x="2177894" y="396420"/>
                  </a:lnTo>
                  <a:lnTo>
                    <a:pt x="2145042" y="365363"/>
                  </a:lnTo>
                  <a:lnTo>
                    <a:pt x="2111412" y="335314"/>
                  </a:lnTo>
                  <a:lnTo>
                    <a:pt x="2077011" y="306309"/>
                  </a:lnTo>
                  <a:lnTo>
                    <a:pt x="2041847" y="278383"/>
                  </a:lnTo>
                  <a:lnTo>
                    <a:pt x="2005927" y="251573"/>
                  </a:lnTo>
                  <a:lnTo>
                    <a:pt x="1969260" y="225912"/>
                  </a:lnTo>
                  <a:lnTo>
                    <a:pt x="1931852" y="201438"/>
                  </a:lnTo>
                  <a:lnTo>
                    <a:pt x="1893713" y="178185"/>
                  </a:lnTo>
                  <a:lnTo>
                    <a:pt x="1854849" y="156188"/>
                  </a:lnTo>
                  <a:lnTo>
                    <a:pt x="1815268" y="135483"/>
                  </a:lnTo>
                  <a:lnTo>
                    <a:pt x="1774979" y="116106"/>
                  </a:lnTo>
                  <a:lnTo>
                    <a:pt x="1733988" y="98091"/>
                  </a:lnTo>
                  <a:lnTo>
                    <a:pt x="1692304" y="81475"/>
                  </a:lnTo>
                  <a:lnTo>
                    <a:pt x="1649934" y="66292"/>
                  </a:lnTo>
                  <a:lnTo>
                    <a:pt x="1606886" y="52578"/>
                  </a:lnTo>
                  <a:lnTo>
                    <a:pt x="1563167" y="40369"/>
                  </a:lnTo>
                  <a:lnTo>
                    <a:pt x="1518787" y="29699"/>
                  </a:lnTo>
                  <a:lnTo>
                    <a:pt x="1473751" y="20605"/>
                  </a:lnTo>
                  <a:lnTo>
                    <a:pt x="1428069" y="13121"/>
                  </a:lnTo>
                  <a:lnTo>
                    <a:pt x="1381747" y="7283"/>
                  </a:lnTo>
                  <a:lnTo>
                    <a:pt x="1334794" y="3126"/>
                  </a:lnTo>
                  <a:lnTo>
                    <a:pt x="1287217" y="687"/>
                  </a:lnTo>
                  <a:lnTo>
                    <a:pt x="1239024" y="0"/>
                  </a:lnTo>
                  <a:lnTo>
                    <a:pt x="1190222" y="1100"/>
                  </a:lnTo>
                  <a:lnTo>
                    <a:pt x="1140820" y="4023"/>
                  </a:lnTo>
                  <a:lnTo>
                    <a:pt x="1089815" y="9572"/>
                  </a:lnTo>
                  <a:lnTo>
                    <a:pt x="1039422" y="17228"/>
                  </a:lnTo>
                  <a:lnTo>
                    <a:pt x="989664" y="26937"/>
                  </a:lnTo>
                  <a:lnTo>
                    <a:pt x="940564" y="38645"/>
                  </a:lnTo>
                  <a:lnTo>
                    <a:pt x="892146" y="52300"/>
                  </a:lnTo>
                  <a:lnTo>
                    <a:pt x="844434" y="67847"/>
                  </a:lnTo>
                  <a:lnTo>
                    <a:pt x="797452" y="85233"/>
                  </a:lnTo>
                  <a:lnTo>
                    <a:pt x="751222" y="104404"/>
                  </a:lnTo>
                  <a:lnTo>
                    <a:pt x="705768" y="125306"/>
                  </a:lnTo>
                  <a:lnTo>
                    <a:pt x="661115" y="147887"/>
                  </a:lnTo>
                  <a:lnTo>
                    <a:pt x="617285" y="172093"/>
                  </a:lnTo>
                  <a:lnTo>
                    <a:pt x="574302" y="197869"/>
                  </a:lnTo>
                  <a:lnTo>
                    <a:pt x="532190" y="225162"/>
                  </a:lnTo>
                  <a:lnTo>
                    <a:pt x="490972" y="253920"/>
                  </a:lnTo>
                  <a:lnTo>
                    <a:pt x="450673" y="284087"/>
                  </a:lnTo>
                  <a:lnTo>
                    <a:pt x="411314" y="315611"/>
                  </a:lnTo>
                  <a:lnTo>
                    <a:pt x="372921" y="348438"/>
                  </a:lnTo>
                  <a:lnTo>
                    <a:pt x="335516" y="382514"/>
                  </a:lnTo>
                  <a:lnTo>
                    <a:pt x="299123" y="417786"/>
                  </a:lnTo>
                  <a:lnTo>
                    <a:pt x="263766" y="454200"/>
                  </a:lnTo>
                  <a:lnTo>
                    <a:pt x="229468" y="491703"/>
                  </a:lnTo>
                  <a:lnTo>
                    <a:pt x="197148" y="529450"/>
                  </a:lnTo>
                  <a:lnTo>
                    <a:pt x="165942" y="567916"/>
                  </a:lnTo>
                  <a:lnTo>
                    <a:pt x="135840" y="607078"/>
                  </a:lnTo>
                  <a:lnTo>
                    <a:pt x="106838" y="646915"/>
                  </a:lnTo>
                  <a:lnTo>
                    <a:pt x="78925" y="687402"/>
                  </a:lnTo>
                  <a:lnTo>
                    <a:pt x="52097" y="728518"/>
                  </a:lnTo>
                  <a:lnTo>
                    <a:pt x="26344" y="770238"/>
                  </a:lnTo>
                  <a:lnTo>
                    <a:pt x="1660" y="812541"/>
                  </a:lnTo>
                  <a:lnTo>
                    <a:pt x="0" y="815553"/>
                  </a:lnTo>
                  <a:lnTo>
                    <a:pt x="30251" y="815553"/>
                  </a:lnTo>
                  <a:lnTo>
                    <a:pt x="33693" y="809439"/>
                  </a:lnTo>
                  <a:lnTo>
                    <a:pt x="57815" y="768826"/>
                  </a:lnTo>
                  <a:lnTo>
                    <a:pt x="82851" y="728866"/>
                  </a:lnTo>
                  <a:lnTo>
                    <a:pt x="108795" y="689596"/>
                  </a:lnTo>
                  <a:lnTo>
                    <a:pt x="135641" y="651054"/>
                  </a:lnTo>
                  <a:lnTo>
                    <a:pt x="163384" y="613280"/>
                  </a:lnTo>
                  <a:lnTo>
                    <a:pt x="192018" y="576311"/>
                  </a:lnTo>
                  <a:lnTo>
                    <a:pt x="221539" y="540186"/>
                  </a:lnTo>
                  <a:lnTo>
                    <a:pt x="251939" y="504943"/>
                  </a:lnTo>
                  <a:lnTo>
                    <a:pt x="283213" y="470620"/>
                  </a:lnTo>
                  <a:lnTo>
                    <a:pt x="315357" y="437257"/>
                  </a:lnTo>
                  <a:lnTo>
                    <a:pt x="348364" y="404890"/>
                  </a:lnTo>
                  <a:lnTo>
                    <a:pt x="382228" y="373560"/>
                  </a:lnTo>
                  <a:lnTo>
                    <a:pt x="416945" y="343304"/>
                  </a:lnTo>
                  <a:lnTo>
                    <a:pt x="452508" y="314160"/>
                  </a:lnTo>
                  <a:lnTo>
                    <a:pt x="488913" y="286167"/>
                  </a:lnTo>
                  <a:lnTo>
                    <a:pt x="526153" y="259363"/>
                  </a:lnTo>
                  <a:lnTo>
                    <a:pt x="564222" y="233787"/>
                  </a:lnTo>
                  <a:lnTo>
                    <a:pt x="603116" y="209477"/>
                  </a:lnTo>
                  <a:lnTo>
                    <a:pt x="642829" y="186472"/>
                  </a:lnTo>
                  <a:lnTo>
                    <a:pt x="683355" y="164809"/>
                  </a:lnTo>
                  <a:lnTo>
                    <a:pt x="724688" y="144528"/>
                  </a:lnTo>
                  <a:lnTo>
                    <a:pt x="766823" y="125666"/>
                  </a:lnTo>
                  <a:lnTo>
                    <a:pt x="809755" y="108261"/>
                  </a:lnTo>
                  <a:lnTo>
                    <a:pt x="853477" y="92354"/>
                  </a:lnTo>
                  <a:lnTo>
                    <a:pt x="897985" y="77981"/>
                  </a:lnTo>
                  <a:lnTo>
                    <a:pt x="943272" y="65181"/>
                  </a:lnTo>
                  <a:lnTo>
                    <a:pt x="989664" y="53925"/>
                  </a:lnTo>
                  <a:lnTo>
                    <a:pt x="1036162" y="44454"/>
                  </a:lnTo>
                  <a:lnTo>
                    <a:pt x="1083755" y="36603"/>
                  </a:lnTo>
                  <a:lnTo>
                    <a:pt x="1132105" y="30480"/>
                  </a:lnTo>
                  <a:lnTo>
                    <a:pt x="1181206" y="26121"/>
                  </a:lnTo>
                  <a:lnTo>
                    <a:pt x="1230852" y="24925"/>
                  </a:lnTo>
                  <a:lnTo>
                    <a:pt x="1279836" y="25570"/>
                  </a:lnTo>
                  <a:lnTo>
                    <a:pt x="1328154" y="28018"/>
                  </a:lnTo>
                  <a:lnTo>
                    <a:pt x="1375796" y="32231"/>
                  </a:lnTo>
                  <a:lnTo>
                    <a:pt x="1422758" y="38174"/>
                  </a:lnTo>
                  <a:lnTo>
                    <a:pt x="1469030" y="45809"/>
                  </a:lnTo>
                  <a:lnTo>
                    <a:pt x="1514608" y="55098"/>
                  </a:lnTo>
                  <a:lnTo>
                    <a:pt x="1559483" y="66004"/>
                  </a:lnTo>
                  <a:lnTo>
                    <a:pt x="1603648" y="78491"/>
                  </a:lnTo>
                  <a:lnTo>
                    <a:pt x="1647098" y="92521"/>
                  </a:lnTo>
                  <a:lnTo>
                    <a:pt x="1689823" y="108056"/>
                  </a:lnTo>
                  <a:lnTo>
                    <a:pt x="1731819" y="125061"/>
                  </a:lnTo>
                  <a:lnTo>
                    <a:pt x="1773077" y="143497"/>
                  </a:lnTo>
                  <a:lnTo>
                    <a:pt x="1813591" y="163327"/>
                  </a:lnTo>
                  <a:lnTo>
                    <a:pt x="1853354" y="184514"/>
                  </a:lnTo>
                  <a:lnTo>
                    <a:pt x="1892358" y="207022"/>
                  </a:lnTo>
                  <a:lnTo>
                    <a:pt x="1930597" y="230812"/>
                  </a:lnTo>
                  <a:lnTo>
                    <a:pt x="1968064" y="255848"/>
                  </a:lnTo>
                  <a:lnTo>
                    <a:pt x="2004752" y="282093"/>
                  </a:lnTo>
                  <a:lnTo>
                    <a:pt x="2040653" y="309509"/>
                  </a:lnTo>
                  <a:lnTo>
                    <a:pt x="2075762" y="338059"/>
                  </a:lnTo>
                  <a:lnTo>
                    <a:pt x="2110070" y="367707"/>
                  </a:lnTo>
                  <a:lnTo>
                    <a:pt x="2143571" y="398414"/>
                  </a:lnTo>
                  <a:lnTo>
                    <a:pt x="2176258" y="430144"/>
                  </a:lnTo>
                  <a:lnTo>
                    <a:pt x="2208124" y="462859"/>
                  </a:lnTo>
                  <a:lnTo>
                    <a:pt x="2239162" y="496523"/>
                  </a:lnTo>
                  <a:lnTo>
                    <a:pt x="2269365" y="531098"/>
                  </a:lnTo>
                  <a:lnTo>
                    <a:pt x="2298726" y="566547"/>
                  </a:lnTo>
                  <a:lnTo>
                    <a:pt x="2327238" y="602832"/>
                  </a:lnTo>
                  <a:lnTo>
                    <a:pt x="2354894" y="639918"/>
                  </a:lnTo>
                  <a:lnTo>
                    <a:pt x="2381687" y="677766"/>
                  </a:lnTo>
                  <a:lnTo>
                    <a:pt x="2407610" y="716339"/>
                  </a:lnTo>
                  <a:lnTo>
                    <a:pt x="2432656" y="755601"/>
                  </a:lnTo>
                  <a:lnTo>
                    <a:pt x="2456818" y="795513"/>
                  </a:lnTo>
                  <a:lnTo>
                    <a:pt x="2468326" y="815553"/>
                  </a:lnTo>
                  <a:lnTo>
                    <a:pt x="2497586" y="815553"/>
                  </a:lnTo>
                  <a:close/>
                </a:path>
              </a:pathLst>
            </a:custGeom>
            <a:solidFill>
              <a:srgbClr val="1676A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57200" y="339470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5696090" y="3394709"/>
              <a:ext cx="3609340" cy="979169"/>
            </a:xfrm>
            <a:custGeom>
              <a:avLst/>
              <a:gdLst/>
              <a:ahLst/>
              <a:cxnLst/>
              <a:rect l="l" t="t" r="r" b="b"/>
              <a:pathLst>
                <a:path w="3609340" h="979170">
                  <a:moveTo>
                    <a:pt x="554112" y="872064"/>
                  </a:moveTo>
                  <a:lnTo>
                    <a:pt x="0" y="979170"/>
                  </a:lnTo>
                  <a:lnTo>
                    <a:pt x="134665" y="979170"/>
                  </a:lnTo>
                  <a:lnTo>
                    <a:pt x="553071" y="898295"/>
                  </a:lnTo>
                  <a:lnTo>
                    <a:pt x="553071" y="880872"/>
                  </a:lnTo>
                  <a:lnTo>
                    <a:pt x="554112" y="872064"/>
                  </a:lnTo>
                  <a:close/>
                </a:path>
                <a:path w="3609340" h="979170">
                  <a:moveTo>
                    <a:pt x="563739" y="870204"/>
                  </a:moveTo>
                  <a:lnTo>
                    <a:pt x="554112" y="872064"/>
                  </a:lnTo>
                  <a:lnTo>
                    <a:pt x="553071" y="880872"/>
                  </a:lnTo>
                  <a:lnTo>
                    <a:pt x="563739" y="870204"/>
                  </a:lnTo>
                  <a:close/>
                </a:path>
                <a:path w="3609340" h="979170">
                  <a:moveTo>
                    <a:pt x="563739" y="896233"/>
                  </a:moveTo>
                  <a:lnTo>
                    <a:pt x="563739" y="870204"/>
                  </a:lnTo>
                  <a:lnTo>
                    <a:pt x="553071" y="880872"/>
                  </a:lnTo>
                  <a:lnTo>
                    <a:pt x="553071" y="898295"/>
                  </a:lnTo>
                  <a:lnTo>
                    <a:pt x="563739" y="896233"/>
                  </a:lnTo>
                  <a:close/>
                </a:path>
                <a:path w="3609340" h="979170">
                  <a:moveTo>
                    <a:pt x="857536" y="0"/>
                  </a:moveTo>
                  <a:lnTo>
                    <a:pt x="827284" y="0"/>
                  </a:lnTo>
                  <a:lnTo>
                    <a:pt x="805321" y="39849"/>
                  </a:lnTo>
                  <a:lnTo>
                    <a:pt x="782751" y="83248"/>
                  </a:lnTo>
                  <a:lnTo>
                    <a:pt x="761228" y="127159"/>
                  </a:lnTo>
                  <a:lnTo>
                    <a:pt x="740743" y="171561"/>
                  </a:lnTo>
                  <a:lnTo>
                    <a:pt x="721290" y="216431"/>
                  </a:lnTo>
                  <a:lnTo>
                    <a:pt x="702861" y="261745"/>
                  </a:lnTo>
                  <a:lnTo>
                    <a:pt x="685448" y="307482"/>
                  </a:lnTo>
                  <a:lnTo>
                    <a:pt x="669044" y="353617"/>
                  </a:lnTo>
                  <a:lnTo>
                    <a:pt x="653641" y="400128"/>
                  </a:lnTo>
                  <a:lnTo>
                    <a:pt x="639233" y="446992"/>
                  </a:lnTo>
                  <a:lnTo>
                    <a:pt x="625812" y="494186"/>
                  </a:lnTo>
                  <a:lnTo>
                    <a:pt x="613370" y="541687"/>
                  </a:lnTo>
                  <a:lnTo>
                    <a:pt x="601899" y="589472"/>
                  </a:lnTo>
                  <a:lnTo>
                    <a:pt x="591394" y="637519"/>
                  </a:lnTo>
                  <a:lnTo>
                    <a:pt x="581845" y="685804"/>
                  </a:lnTo>
                  <a:lnTo>
                    <a:pt x="573245" y="734305"/>
                  </a:lnTo>
                  <a:lnTo>
                    <a:pt x="565588" y="782999"/>
                  </a:lnTo>
                  <a:lnTo>
                    <a:pt x="558866" y="831862"/>
                  </a:lnTo>
                  <a:lnTo>
                    <a:pt x="554112" y="872064"/>
                  </a:lnTo>
                  <a:lnTo>
                    <a:pt x="563739" y="870204"/>
                  </a:lnTo>
                  <a:lnTo>
                    <a:pt x="563739" y="896233"/>
                  </a:lnTo>
                  <a:lnTo>
                    <a:pt x="583657" y="838330"/>
                  </a:lnTo>
                  <a:lnTo>
                    <a:pt x="589361" y="792624"/>
                  </a:lnTo>
                  <a:lnTo>
                    <a:pt x="596084" y="746841"/>
                  </a:lnTo>
                  <a:lnTo>
                    <a:pt x="603822" y="701019"/>
                  </a:lnTo>
                  <a:lnTo>
                    <a:pt x="612568" y="655197"/>
                  </a:lnTo>
                  <a:lnTo>
                    <a:pt x="622317" y="609412"/>
                  </a:lnTo>
                  <a:lnTo>
                    <a:pt x="633063" y="563704"/>
                  </a:lnTo>
                  <a:lnTo>
                    <a:pt x="644801" y="518110"/>
                  </a:lnTo>
                  <a:lnTo>
                    <a:pt x="657525" y="472668"/>
                  </a:lnTo>
                  <a:lnTo>
                    <a:pt x="671229" y="427418"/>
                  </a:lnTo>
                  <a:lnTo>
                    <a:pt x="685909" y="382398"/>
                  </a:lnTo>
                  <a:lnTo>
                    <a:pt x="701558" y="337646"/>
                  </a:lnTo>
                  <a:lnTo>
                    <a:pt x="718170" y="293200"/>
                  </a:lnTo>
                  <a:lnTo>
                    <a:pt x="735741" y="249100"/>
                  </a:lnTo>
                  <a:lnTo>
                    <a:pt x="754265" y="205382"/>
                  </a:lnTo>
                  <a:lnTo>
                    <a:pt x="773736" y="162086"/>
                  </a:lnTo>
                  <a:lnTo>
                    <a:pt x="794148" y="119250"/>
                  </a:lnTo>
                  <a:lnTo>
                    <a:pt x="815496" y="76912"/>
                  </a:lnTo>
                  <a:lnTo>
                    <a:pt x="837774" y="35111"/>
                  </a:lnTo>
                  <a:lnTo>
                    <a:pt x="857536" y="0"/>
                  </a:lnTo>
                  <a:close/>
                </a:path>
                <a:path w="3609340" h="979170">
                  <a:moveTo>
                    <a:pt x="3608799" y="979170"/>
                  </a:moveTo>
                  <a:lnTo>
                    <a:pt x="3602760" y="901826"/>
                  </a:lnTo>
                  <a:lnTo>
                    <a:pt x="3597802" y="854986"/>
                  </a:lnTo>
                  <a:lnTo>
                    <a:pt x="3591930" y="808428"/>
                  </a:lnTo>
                  <a:lnTo>
                    <a:pt x="3585145" y="762183"/>
                  </a:lnTo>
                  <a:lnTo>
                    <a:pt x="3569543" y="671352"/>
                  </a:lnTo>
                  <a:lnTo>
                    <a:pt x="3560642" y="626442"/>
                  </a:lnTo>
                  <a:lnTo>
                    <a:pt x="3550754" y="581585"/>
                  </a:lnTo>
                  <a:lnTo>
                    <a:pt x="3539885" y="536816"/>
                  </a:lnTo>
                  <a:lnTo>
                    <a:pt x="3528045" y="492171"/>
                  </a:lnTo>
                  <a:lnTo>
                    <a:pt x="3515239" y="447684"/>
                  </a:lnTo>
                  <a:lnTo>
                    <a:pt x="3501477" y="403392"/>
                  </a:lnTo>
                  <a:lnTo>
                    <a:pt x="3486766" y="359330"/>
                  </a:lnTo>
                  <a:lnTo>
                    <a:pt x="3471114" y="315533"/>
                  </a:lnTo>
                  <a:lnTo>
                    <a:pt x="3454528" y="272036"/>
                  </a:lnTo>
                  <a:lnTo>
                    <a:pt x="3437016" y="228876"/>
                  </a:lnTo>
                  <a:lnTo>
                    <a:pt x="3418587" y="186087"/>
                  </a:lnTo>
                  <a:lnTo>
                    <a:pt x="3399247" y="143705"/>
                  </a:lnTo>
                  <a:lnTo>
                    <a:pt x="3379004" y="101765"/>
                  </a:lnTo>
                  <a:lnTo>
                    <a:pt x="3357867" y="60302"/>
                  </a:lnTo>
                  <a:lnTo>
                    <a:pt x="3335843" y="19353"/>
                  </a:lnTo>
                  <a:lnTo>
                    <a:pt x="3324871" y="0"/>
                  </a:lnTo>
                  <a:lnTo>
                    <a:pt x="3295611" y="0"/>
                  </a:lnTo>
                  <a:lnTo>
                    <a:pt x="3307374" y="20486"/>
                  </a:lnTo>
                  <a:lnTo>
                    <a:pt x="3329748" y="61589"/>
                  </a:lnTo>
                  <a:lnTo>
                    <a:pt x="3351217" y="103231"/>
                  </a:lnTo>
                  <a:lnTo>
                    <a:pt x="3371774" y="145376"/>
                  </a:lnTo>
                  <a:lnTo>
                    <a:pt x="3391412" y="187986"/>
                  </a:lnTo>
                  <a:lnTo>
                    <a:pt x="3410124" y="231024"/>
                  </a:lnTo>
                  <a:lnTo>
                    <a:pt x="3427904" y="274453"/>
                  </a:lnTo>
                  <a:lnTo>
                    <a:pt x="3444744" y="318235"/>
                  </a:lnTo>
                  <a:lnTo>
                    <a:pt x="3460637" y="362334"/>
                  </a:lnTo>
                  <a:lnTo>
                    <a:pt x="3475576" y="406712"/>
                  </a:lnTo>
                  <a:lnTo>
                    <a:pt x="3489555" y="451333"/>
                  </a:lnTo>
                  <a:lnTo>
                    <a:pt x="3502567" y="496158"/>
                  </a:lnTo>
                  <a:lnTo>
                    <a:pt x="3514603" y="541151"/>
                  </a:lnTo>
                  <a:lnTo>
                    <a:pt x="3525658" y="586275"/>
                  </a:lnTo>
                  <a:lnTo>
                    <a:pt x="3535725" y="631493"/>
                  </a:lnTo>
                  <a:lnTo>
                    <a:pt x="3544796" y="676766"/>
                  </a:lnTo>
                  <a:lnTo>
                    <a:pt x="3552864" y="722059"/>
                  </a:lnTo>
                  <a:lnTo>
                    <a:pt x="3566746" y="813475"/>
                  </a:lnTo>
                  <a:lnTo>
                    <a:pt x="3572638" y="859958"/>
                  </a:lnTo>
                  <a:lnTo>
                    <a:pt x="3577600" y="906749"/>
                  </a:lnTo>
                  <a:lnTo>
                    <a:pt x="3581628" y="953819"/>
                  </a:lnTo>
                  <a:lnTo>
                    <a:pt x="3583285" y="979170"/>
                  </a:lnTo>
                  <a:lnTo>
                    <a:pt x="3608799" y="979170"/>
                  </a:lnTo>
                  <a:close/>
                </a:path>
              </a:pathLst>
            </a:custGeom>
            <a:solidFill>
              <a:srgbClr val="1676A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840739" y="1701038"/>
            <a:ext cx="5251450" cy="2951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672715" algn="just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#include &lt;stdio.h&gt;  #include</a:t>
            </a:r>
            <a:r>
              <a:rPr sz="2400" spc="-7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&lt;conio.h&gt;  main()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int n,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i,</a:t>
            </a:r>
            <a:r>
              <a:rPr sz="2400" spc="-2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s;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printf( "Nhap n: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"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); scanf( "%d",</a:t>
            </a:r>
            <a:r>
              <a:rPr sz="2400" spc="-6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&amp;n);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s =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0; 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i =</a:t>
            </a:r>
            <a:r>
              <a:rPr sz="2400" b="1" spc="-13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1;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while(i&lt;=n)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83639" y="4627117"/>
            <a:ext cx="1441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435100" y="4992878"/>
            <a:ext cx="16167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61085" algn="l"/>
              </a:tabLst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s</a:t>
            </a:r>
            <a:r>
              <a:rPr sz="2400" b="1" spc="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+=</a:t>
            </a:r>
            <a:r>
              <a:rPr sz="2400" b="1" spc="-1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i;	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i+</a:t>
            </a:r>
            <a:r>
              <a:rPr sz="2400" b="1" spc="5" dirty="0">
                <a:solidFill>
                  <a:srgbClr val="FF0000"/>
                </a:solidFill>
                <a:latin typeface="Arial"/>
                <a:cs typeface="Arial"/>
              </a:rPr>
              <a:t>+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;</a:t>
            </a:r>
            <a:endParaRPr sz="240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091433" y="4373879"/>
            <a:ext cx="6218555" cy="979169"/>
          </a:xfrm>
          <a:custGeom>
            <a:avLst/>
            <a:gdLst/>
            <a:ahLst/>
            <a:cxnLst/>
            <a:rect l="l" t="t" r="r" b="b"/>
            <a:pathLst>
              <a:path w="6218555" h="979170">
                <a:moveTo>
                  <a:pt x="2739322" y="0"/>
                </a:moveTo>
                <a:lnTo>
                  <a:pt x="2604656" y="0"/>
                </a:lnTo>
                <a:lnTo>
                  <a:pt x="10668" y="501396"/>
                </a:lnTo>
                <a:lnTo>
                  <a:pt x="3810" y="502920"/>
                </a:lnTo>
                <a:lnTo>
                  <a:pt x="0" y="509016"/>
                </a:lnTo>
                <a:lnTo>
                  <a:pt x="0" y="515112"/>
                </a:lnTo>
                <a:lnTo>
                  <a:pt x="762" y="521208"/>
                </a:lnTo>
                <a:lnTo>
                  <a:pt x="6096" y="526542"/>
                </a:lnTo>
                <a:lnTo>
                  <a:pt x="13715" y="526603"/>
                </a:lnTo>
                <a:lnTo>
                  <a:pt x="13716" y="501396"/>
                </a:lnTo>
                <a:lnTo>
                  <a:pt x="122494" y="505810"/>
                </a:lnTo>
                <a:lnTo>
                  <a:pt x="2739322" y="0"/>
                </a:lnTo>
                <a:close/>
              </a:path>
              <a:path w="6218555" h="979170">
                <a:moveTo>
                  <a:pt x="122494" y="505810"/>
                </a:moveTo>
                <a:lnTo>
                  <a:pt x="13716" y="501396"/>
                </a:lnTo>
                <a:lnTo>
                  <a:pt x="15240" y="526542"/>
                </a:lnTo>
                <a:lnTo>
                  <a:pt x="122494" y="505810"/>
                </a:lnTo>
                <a:close/>
              </a:path>
              <a:path w="6218555" h="979170">
                <a:moveTo>
                  <a:pt x="3312624" y="979170"/>
                </a:moveTo>
                <a:lnTo>
                  <a:pt x="3293563" y="925395"/>
                </a:lnTo>
                <a:lnTo>
                  <a:pt x="3278220" y="878350"/>
                </a:lnTo>
                <a:lnTo>
                  <a:pt x="3263968" y="831091"/>
                </a:lnTo>
                <a:lnTo>
                  <a:pt x="3250809" y="783664"/>
                </a:lnTo>
                <a:lnTo>
                  <a:pt x="3238747" y="736116"/>
                </a:lnTo>
                <a:lnTo>
                  <a:pt x="3227785" y="688493"/>
                </a:lnTo>
                <a:lnTo>
                  <a:pt x="3217926" y="640842"/>
                </a:lnTo>
                <a:lnTo>
                  <a:pt x="3216402" y="635508"/>
                </a:lnTo>
                <a:lnTo>
                  <a:pt x="3211829" y="630936"/>
                </a:lnTo>
                <a:lnTo>
                  <a:pt x="3202709" y="630813"/>
                </a:lnTo>
                <a:lnTo>
                  <a:pt x="122494" y="505810"/>
                </a:lnTo>
                <a:lnTo>
                  <a:pt x="15240" y="526542"/>
                </a:lnTo>
                <a:lnTo>
                  <a:pt x="13716" y="501396"/>
                </a:lnTo>
                <a:lnTo>
                  <a:pt x="13715" y="526603"/>
                </a:lnTo>
                <a:lnTo>
                  <a:pt x="3192779" y="655587"/>
                </a:lnTo>
                <a:lnTo>
                  <a:pt x="3192779" y="646176"/>
                </a:lnTo>
                <a:lnTo>
                  <a:pt x="3204971" y="656082"/>
                </a:lnTo>
                <a:lnTo>
                  <a:pt x="3204971" y="703351"/>
                </a:lnTo>
                <a:lnTo>
                  <a:pt x="3213688" y="740948"/>
                </a:lnTo>
                <a:lnTo>
                  <a:pt x="3225713" y="788201"/>
                </a:lnTo>
                <a:lnTo>
                  <a:pt x="3238783" y="835310"/>
                </a:lnTo>
                <a:lnTo>
                  <a:pt x="3252895" y="882232"/>
                </a:lnTo>
                <a:lnTo>
                  <a:pt x="3268048" y="928926"/>
                </a:lnTo>
                <a:lnTo>
                  <a:pt x="3284239" y="975350"/>
                </a:lnTo>
                <a:lnTo>
                  <a:pt x="3285666" y="979170"/>
                </a:lnTo>
                <a:lnTo>
                  <a:pt x="3312624" y="979170"/>
                </a:lnTo>
                <a:close/>
              </a:path>
              <a:path w="6218555" h="979170">
                <a:moveTo>
                  <a:pt x="3204971" y="656082"/>
                </a:moveTo>
                <a:lnTo>
                  <a:pt x="3192779" y="646176"/>
                </a:lnTo>
                <a:lnTo>
                  <a:pt x="3194767" y="655667"/>
                </a:lnTo>
                <a:lnTo>
                  <a:pt x="3204971" y="656082"/>
                </a:lnTo>
                <a:close/>
              </a:path>
              <a:path w="6218555" h="979170">
                <a:moveTo>
                  <a:pt x="3194767" y="655667"/>
                </a:moveTo>
                <a:lnTo>
                  <a:pt x="3192779" y="646176"/>
                </a:lnTo>
                <a:lnTo>
                  <a:pt x="3192779" y="655587"/>
                </a:lnTo>
                <a:lnTo>
                  <a:pt x="3194767" y="655667"/>
                </a:lnTo>
                <a:close/>
              </a:path>
              <a:path w="6218555" h="979170">
                <a:moveTo>
                  <a:pt x="3204971" y="703351"/>
                </a:moveTo>
                <a:lnTo>
                  <a:pt x="3204971" y="656082"/>
                </a:lnTo>
                <a:lnTo>
                  <a:pt x="3194767" y="655667"/>
                </a:lnTo>
                <a:lnTo>
                  <a:pt x="3202709" y="693592"/>
                </a:lnTo>
                <a:lnTo>
                  <a:pt x="3204971" y="703351"/>
                </a:lnTo>
                <a:close/>
              </a:path>
              <a:path w="6218555" h="979170">
                <a:moveTo>
                  <a:pt x="6193036" y="509723"/>
                </a:moveTo>
                <a:lnTo>
                  <a:pt x="6193036" y="165081"/>
                </a:lnTo>
                <a:lnTo>
                  <a:pt x="6192376" y="213071"/>
                </a:lnTo>
                <a:lnTo>
                  <a:pt x="6190773" y="261152"/>
                </a:lnTo>
                <a:lnTo>
                  <a:pt x="6188227" y="309291"/>
                </a:lnTo>
                <a:lnTo>
                  <a:pt x="6184736" y="357458"/>
                </a:lnTo>
                <a:lnTo>
                  <a:pt x="6180298" y="405622"/>
                </a:lnTo>
                <a:lnTo>
                  <a:pt x="6174911" y="453750"/>
                </a:lnTo>
                <a:lnTo>
                  <a:pt x="6168575" y="501813"/>
                </a:lnTo>
                <a:lnTo>
                  <a:pt x="6161287" y="549778"/>
                </a:lnTo>
                <a:lnTo>
                  <a:pt x="6153046" y="597614"/>
                </a:lnTo>
                <a:lnTo>
                  <a:pt x="6143851" y="645290"/>
                </a:lnTo>
                <a:lnTo>
                  <a:pt x="6133700" y="692775"/>
                </a:lnTo>
                <a:lnTo>
                  <a:pt x="6122592" y="740037"/>
                </a:lnTo>
                <a:lnTo>
                  <a:pt x="6110524" y="787045"/>
                </a:lnTo>
                <a:lnTo>
                  <a:pt x="6097496" y="833769"/>
                </a:lnTo>
                <a:lnTo>
                  <a:pt x="6083506" y="880175"/>
                </a:lnTo>
                <a:lnTo>
                  <a:pt x="6068553" y="926234"/>
                </a:lnTo>
                <a:lnTo>
                  <a:pt x="6052634" y="971914"/>
                </a:lnTo>
                <a:lnTo>
                  <a:pt x="6049928" y="979170"/>
                </a:lnTo>
                <a:lnTo>
                  <a:pt x="6077012" y="979170"/>
                </a:lnTo>
                <a:lnTo>
                  <a:pt x="6097664" y="919523"/>
                </a:lnTo>
                <a:lnTo>
                  <a:pt x="6112254" y="873541"/>
                </a:lnTo>
                <a:lnTo>
                  <a:pt x="6125899" y="827224"/>
                </a:lnTo>
                <a:lnTo>
                  <a:pt x="6138599" y="780601"/>
                </a:lnTo>
                <a:lnTo>
                  <a:pt x="6150355" y="733701"/>
                </a:lnTo>
                <a:lnTo>
                  <a:pt x="6161171" y="686555"/>
                </a:lnTo>
                <a:lnTo>
                  <a:pt x="6171047" y="639191"/>
                </a:lnTo>
                <a:lnTo>
                  <a:pt x="6179984" y="591640"/>
                </a:lnTo>
                <a:lnTo>
                  <a:pt x="6187984" y="543930"/>
                </a:lnTo>
                <a:lnTo>
                  <a:pt x="6193036" y="509723"/>
                </a:lnTo>
                <a:close/>
              </a:path>
              <a:path w="6218555" h="979170">
                <a:moveTo>
                  <a:pt x="6218439" y="160070"/>
                </a:moveTo>
                <a:lnTo>
                  <a:pt x="6218075" y="112257"/>
                </a:lnTo>
                <a:lnTo>
                  <a:pt x="6216789" y="64580"/>
                </a:lnTo>
                <a:lnTo>
                  <a:pt x="6214583" y="17068"/>
                </a:lnTo>
                <a:lnTo>
                  <a:pt x="6213456" y="0"/>
                </a:lnTo>
                <a:lnTo>
                  <a:pt x="6187942" y="0"/>
                </a:lnTo>
                <a:lnTo>
                  <a:pt x="6189378" y="21965"/>
                </a:lnTo>
                <a:lnTo>
                  <a:pt x="6191535" y="69497"/>
                </a:lnTo>
                <a:lnTo>
                  <a:pt x="6192755" y="117212"/>
                </a:lnTo>
                <a:lnTo>
                  <a:pt x="6193036" y="509723"/>
                </a:lnTo>
                <a:lnTo>
                  <a:pt x="6195049" y="496090"/>
                </a:lnTo>
                <a:lnTo>
                  <a:pt x="6201180" y="448151"/>
                </a:lnTo>
                <a:lnTo>
                  <a:pt x="6206379" y="400142"/>
                </a:lnTo>
                <a:lnTo>
                  <a:pt x="6210646" y="352092"/>
                </a:lnTo>
                <a:lnTo>
                  <a:pt x="6213985" y="304030"/>
                </a:lnTo>
                <a:lnTo>
                  <a:pt x="6216395" y="255986"/>
                </a:lnTo>
                <a:lnTo>
                  <a:pt x="6217880" y="207990"/>
                </a:lnTo>
                <a:lnTo>
                  <a:pt x="6218439" y="160070"/>
                </a:lnTo>
                <a:close/>
              </a:path>
            </a:pathLst>
          </a:custGeom>
          <a:solidFill>
            <a:srgbClr val="1676A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967981" y="3225038"/>
            <a:ext cx="1868170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s =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0; 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i =</a:t>
            </a:r>
            <a:r>
              <a:rPr sz="2400" b="1" spc="-9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0;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do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264160">
              <a:lnSpc>
                <a:spcPct val="100000"/>
              </a:lnSpc>
              <a:tabLst>
                <a:tab pos="1312545" algn="l"/>
              </a:tabLst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s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+=</a:t>
            </a:r>
            <a:r>
              <a:rPr sz="2400" b="1" spc="-1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i;	i++;</a:t>
            </a:r>
            <a:endParaRPr sz="24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967981" y="4688078"/>
            <a:ext cx="180022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while</a:t>
            </a:r>
            <a:r>
              <a:rPr sz="2400" b="1" spc="-9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(i&lt;=n);</a:t>
            </a:r>
            <a:endParaRPr sz="2400">
              <a:latin typeface="Arial"/>
              <a:cs typeface="Arial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457200" y="5353050"/>
            <a:ext cx="9144000" cy="1962150"/>
            <a:chOff x="457200" y="5353050"/>
            <a:chExt cx="9144000" cy="1962150"/>
          </a:xfrm>
        </p:grpSpPr>
        <p:sp>
          <p:nvSpPr>
            <p:cNvPr id="19" name="object 19"/>
            <p:cNvSpPr/>
            <p:nvPr/>
          </p:nvSpPr>
          <p:spPr>
            <a:xfrm>
              <a:off x="457200" y="5353050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70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7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6377100" y="5353050"/>
              <a:ext cx="2791460" cy="979169"/>
            </a:xfrm>
            <a:custGeom>
              <a:avLst/>
              <a:gdLst/>
              <a:ahLst/>
              <a:cxnLst/>
              <a:rect l="l" t="t" r="r" b="b"/>
              <a:pathLst>
                <a:path w="2791459" h="979170">
                  <a:moveTo>
                    <a:pt x="846696" y="979170"/>
                  </a:moveTo>
                  <a:lnTo>
                    <a:pt x="778450" y="942976"/>
                  </a:lnTo>
                  <a:lnTo>
                    <a:pt x="735938" y="917710"/>
                  </a:lnTo>
                  <a:lnTo>
                    <a:pt x="694429" y="891030"/>
                  </a:lnTo>
                  <a:lnTo>
                    <a:pt x="653927" y="862979"/>
                  </a:lnTo>
                  <a:lnTo>
                    <a:pt x="614436" y="833606"/>
                  </a:lnTo>
                  <a:lnTo>
                    <a:pt x="575957" y="802956"/>
                  </a:lnTo>
                  <a:lnTo>
                    <a:pt x="538495" y="771076"/>
                  </a:lnTo>
                  <a:lnTo>
                    <a:pt x="502054" y="738011"/>
                  </a:lnTo>
                  <a:lnTo>
                    <a:pt x="466635" y="703808"/>
                  </a:lnTo>
                  <a:lnTo>
                    <a:pt x="432244" y="668513"/>
                  </a:lnTo>
                  <a:lnTo>
                    <a:pt x="398882" y="632172"/>
                  </a:lnTo>
                  <a:lnTo>
                    <a:pt x="366554" y="594832"/>
                  </a:lnTo>
                  <a:lnTo>
                    <a:pt x="335263" y="556539"/>
                  </a:lnTo>
                  <a:lnTo>
                    <a:pt x="305011" y="517339"/>
                  </a:lnTo>
                  <a:lnTo>
                    <a:pt x="275803" y="477277"/>
                  </a:lnTo>
                  <a:lnTo>
                    <a:pt x="247641" y="436402"/>
                  </a:lnTo>
                  <a:lnTo>
                    <a:pt x="220530" y="394758"/>
                  </a:lnTo>
                  <a:lnTo>
                    <a:pt x="194472" y="352391"/>
                  </a:lnTo>
                  <a:lnTo>
                    <a:pt x="169470" y="309349"/>
                  </a:lnTo>
                  <a:lnTo>
                    <a:pt x="145528" y="265677"/>
                  </a:lnTo>
                  <a:lnTo>
                    <a:pt x="122650" y="221422"/>
                  </a:lnTo>
                  <a:lnTo>
                    <a:pt x="100839" y="176629"/>
                  </a:lnTo>
                  <a:lnTo>
                    <a:pt x="80097" y="131346"/>
                  </a:lnTo>
                  <a:lnTo>
                    <a:pt x="60428" y="85617"/>
                  </a:lnTo>
                  <a:lnTo>
                    <a:pt x="41837" y="39490"/>
                  </a:lnTo>
                  <a:lnTo>
                    <a:pt x="26958" y="0"/>
                  </a:lnTo>
                  <a:lnTo>
                    <a:pt x="0" y="0"/>
                  </a:lnTo>
                  <a:lnTo>
                    <a:pt x="15799" y="42292"/>
                  </a:lnTo>
                  <a:lnTo>
                    <a:pt x="34060" y="88050"/>
                  </a:lnTo>
                  <a:lnTo>
                    <a:pt x="53352" y="133413"/>
                  </a:lnTo>
                  <a:lnTo>
                    <a:pt x="73673" y="178339"/>
                  </a:lnTo>
                  <a:lnTo>
                    <a:pt x="95022" y="222786"/>
                  </a:lnTo>
                  <a:lnTo>
                    <a:pt x="117396" y="266711"/>
                  </a:lnTo>
                  <a:lnTo>
                    <a:pt x="140793" y="310075"/>
                  </a:lnTo>
                  <a:lnTo>
                    <a:pt x="165210" y="352833"/>
                  </a:lnTo>
                  <a:lnTo>
                    <a:pt x="190646" y="394945"/>
                  </a:lnTo>
                  <a:lnTo>
                    <a:pt x="217098" y="436370"/>
                  </a:lnTo>
                  <a:lnTo>
                    <a:pt x="244565" y="477064"/>
                  </a:lnTo>
                  <a:lnTo>
                    <a:pt x="273043" y="516986"/>
                  </a:lnTo>
                  <a:lnTo>
                    <a:pt x="302531" y="556095"/>
                  </a:lnTo>
                  <a:lnTo>
                    <a:pt x="333027" y="594349"/>
                  </a:lnTo>
                  <a:lnTo>
                    <a:pt x="364529" y="631706"/>
                  </a:lnTo>
                  <a:lnTo>
                    <a:pt x="397033" y="668123"/>
                  </a:lnTo>
                  <a:lnTo>
                    <a:pt x="430539" y="703560"/>
                  </a:lnTo>
                  <a:lnTo>
                    <a:pt x="465044" y="737974"/>
                  </a:lnTo>
                  <a:lnTo>
                    <a:pt x="500546" y="771324"/>
                  </a:lnTo>
                  <a:lnTo>
                    <a:pt x="537042" y="803567"/>
                  </a:lnTo>
                  <a:lnTo>
                    <a:pt x="574530" y="834663"/>
                  </a:lnTo>
                  <a:lnTo>
                    <a:pt x="613009" y="864568"/>
                  </a:lnTo>
                  <a:lnTo>
                    <a:pt x="652476" y="893243"/>
                  </a:lnTo>
                  <a:lnTo>
                    <a:pt x="692929" y="920643"/>
                  </a:lnTo>
                  <a:lnTo>
                    <a:pt x="734365" y="946729"/>
                  </a:lnTo>
                  <a:lnTo>
                    <a:pt x="776783" y="971457"/>
                  </a:lnTo>
                  <a:lnTo>
                    <a:pt x="791130" y="979170"/>
                  </a:lnTo>
                  <a:lnTo>
                    <a:pt x="846696" y="979170"/>
                  </a:lnTo>
                  <a:close/>
                </a:path>
                <a:path w="2791459" h="979170">
                  <a:moveTo>
                    <a:pt x="2791345" y="0"/>
                  </a:moveTo>
                  <a:lnTo>
                    <a:pt x="2764262" y="0"/>
                  </a:lnTo>
                  <a:lnTo>
                    <a:pt x="2750083" y="38014"/>
                  </a:lnTo>
                  <a:lnTo>
                    <a:pt x="2732229" y="82842"/>
                  </a:lnTo>
                  <a:lnTo>
                    <a:pt x="2713406" y="127197"/>
                  </a:lnTo>
                  <a:lnTo>
                    <a:pt x="2693612" y="171048"/>
                  </a:lnTo>
                  <a:lnTo>
                    <a:pt x="2672845" y="214363"/>
                  </a:lnTo>
                  <a:lnTo>
                    <a:pt x="2651104" y="257112"/>
                  </a:lnTo>
                  <a:lnTo>
                    <a:pt x="2628387" y="299262"/>
                  </a:lnTo>
                  <a:lnTo>
                    <a:pt x="2604693" y="340783"/>
                  </a:lnTo>
                  <a:lnTo>
                    <a:pt x="2580020" y="381644"/>
                  </a:lnTo>
                  <a:lnTo>
                    <a:pt x="2554367" y="421813"/>
                  </a:lnTo>
                  <a:lnTo>
                    <a:pt x="2527732" y="461258"/>
                  </a:lnTo>
                  <a:lnTo>
                    <a:pt x="2500114" y="499949"/>
                  </a:lnTo>
                  <a:lnTo>
                    <a:pt x="2471511" y="537855"/>
                  </a:lnTo>
                  <a:lnTo>
                    <a:pt x="2441921" y="574943"/>
                  </a:lnTo>
                  <a:lnTo>
                    <a:pt x="2411343" y="611183"/>
                  </a:lnTo>
                  <a:lnTo>
                    <a:pt x="2379776" y="646543"/>
                  </a:lnTo>
                  <a:lnTo>
                    <a:pt x="2347218" y="680992"/>
                  </a:lnTo>
                  <a:lnTo>
                    <a:pt x="2313668" y="714499"/>
                  </a:lnTo>
                  <a:lnTo>
                    <a:pt x="2279123" y="747033"/>
                  </a:lnTo>
                  <a:lnTo>
                    <a:pt x="2243583" y="778562"/>
                  </a:lnTo>
                  <a:lnTo>
                    <a:pt x="2207046" y="809054"/>
                  </a:lnTo>
                  <a:lnTo>
                    <a:pt x="2169510" y="838480"/>
                  </a:lnTo>
                  <a:lnTo>
                    <a:pt x="2130974" y="866807"/>
                  </a:lnTo>
                  <a:lnTo>
                    <a:pt x="2091437" y="894003"/>
                  </a:lnTo>
                  <a:lnTo>
                    <a:pt x="2050896" y="920039"/>
                  </a:lnTo>
                  <a:lnTo>
                    <a:pt x="2009351" y="944882"/>
                  </a:lnTo>
                  <a:lnTo>
                    <a:pt x="1966799" y="968501"/>
                  </a:lnTo>
                  <a:lnTo>
                    <a:pt x="1945674" y="979170"/>
                  </a:lnTo>
                  <a:lnTo>
                    <a:pt x="2000543" y="979170"/>
                  </a:lnTo>
                  <a:lnTo>
                    <a:pt x="2054971" y="947661"/>
                  </a:lnTo>
                  <a:lnTo>
                    <a:pt x="2095673" y="921851"/>
                  </a:lnTo>
                  <a:lnTo>
                    <a:pt x="2135388" y="894912"/>
                  </a:lnTo>
                  <a:lnTo>
                    <a:pt x="2174118" y="866872"/>
                  </a:lnTo>
                  <a:lnTo>
                    <a:pt x="2211864" y="837762"/>
                  </a:lnTo>
                  <a:lnTo>
                    <a:pt x="2248628" y="807610"/>
                  </a:lnTo>
                  <a:lnTo>
                    <a:pt x="2284411" y="776446"/>
                  </a:lnTo>
                  <a:lnTo>
                    <a:pt x="2319215" y="744299"/>
                  </a:lnTo>
                  <a:lnTo>
                    <a:pt x="2353042" y="711200"/>
                  </a:lnTo>
                  <a:lnTo>
                    <a:pt x="2385892" y="677177"/>
                  </a:lnTo>
                  <a:lnTo>
                    <a:pt x="2417768" y="642259"/>
                  </a:lnTo>
                  <a:lnTo>
                    <a:pt x="2448670" y="606477"/>
                  </a:lnTo>
                  <a:lnTo>
                    <a:pt x="2478601" y="569859"/>
                  </a:lnTo>
                  <a:lnTo>
                    <a:pt x="2507562" y="532435"/>
                  </a:lnTo>
                  <a:lnTo>
                    <a:pt x="2535554" y="494235"/>
                  </a:lnTo>
                  <a:lnTo>
                    <a:pt x="2562579" y="455287"/>
                  </a:lnTo>
                  <a:lnTo>
                    <a:pt x="2588639" y="415622"/>
                  </a:lnTo>
                  <a:lnTo>
                    <a:pt x="2613735" y="375269"/>
                  </a:lnTo>
                  <a:lnTo>
                    <a:pt x="2637867" y="334256"/>
                  </a:lnTo>
                  <a:lnTo>
                    <a:pt x="2661039" y="292615"/>
                  </a:lnTo>
                  <a:lnTo>
                    <a:pt x="2683252" y="250373"/>
                  </a:lnTo>
                  <a:lnTo>
                    <a:pt x="2704506" y="207561"/>
                  </a:lnTo>
                  <a:lnTo>
                    <a:pt x="2724804" y="164207"/>
                  </a:lnTo>
                  <a:lnTo>
                    <a:pt x="2744146" y="120342"/>
                  </a:lnTo>
                  <a:lnTo>
                    <a:pt x="2762536" y="75995"/>
                  </a:lnTo>
                  <a:lnTo>
                    <a:pt x="2779973" y="31195"/>
                  </a:lnTo>
                  <a:lnTo>
                    <a:pt x="2791345" y="0"/>
                  </a:lnTo>
                  <a:close/>
                </a:path>
              </a:pathLst>
            </a:custGeom>
            <a:solidFill>
              <a:srgbClr val="1676A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57200" y="6332219"/>
              <a:ext cx="9144000" cy="982980"/>
            </a:xfrm>
            <a:custGeom>
              <a:avLst/>
              <a:gdLst/>
              <a:ahLst/>
              <a:cxnLst/>
              <a:rect l="l" t="t" r="r" b="b"/>
              <a:pathLst>
                <a:path w="9144000" h="982979">
                  <a:moveTo>
                    <a:pt x="9144000" y="982980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82980"/>
                  </a:lnTo>
                  <a:lnTo>
                    <a:pt x="9144000" y="9829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840739" y="5358638"/>
            <a:ext cx="4229735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FF0000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  <a:p>
            <a:pPr marL="355600" marR="508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printf( "\n Tong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 =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%d ",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</a:t>
            </a:r>
            <a:r>
              <a:rPr sz="2400" spc="-8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);  getch();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7168231" y="6332220"/>
            <a:ext cx="1209675" cy="158115"/>
          </a:xfrm>
          <a:custGeom>
            <a:avLst/>
            <a:gdLst/>
            <a:ahLst/>
            <a:cxnLst/>
            <a:rect l="l" t="t" r="r" b="b"/>
            <a:pathLst>
              <a:path w="1209675" h="158114">
                <a:moveTo>
                  <a:pt x="1209412" y="0"/>
                </a:moveTo>
                <a:lnTo>
                  <a:pt x="1154543" y="0"/>
                </a:lnTo>
                <a:lnTo>
                  <a:pt x="1130383" y="12200"/>
                </a:lnTo>
                <a:lnTo>
                  <a:pt x="1084483" y="33089"/>
                </a:lnTo>
                <a:lnTo>
                  <a:pt x="1038022" y="51996"/>
                </a:lnTo>
                <a:lnTo>
                  <a:pt x="991056" y="68919"/>
                </a:lnTo>
                <a:lnTo>
                  <a:pt x="943640" y="83854"/>
                </a:lnTo>
                <a:lnTo>
                  <a:pt x="895827" y="96800"/>
                </a:lnTo>
                <a:lnTo>
                  <a:pt x="847672" y="107753"/>
                </a:lnTo>
                <a:lnTo>
                  <a:pt x="799230" y="116711"/>
                </a:lnTo>
                <a:lnTo>
                  <a:pt x="750556" y="123671"/>
                </a:lnTo>
                <a:lnTo>
                  <a:pt x="701705" y="128632"/>
                </a:lnTo>
                <a:lnTo>
                  <a:pt x="652730" y="131589"/>
                </a:lnTo>
                <a:lnTo>
                  <a:pt x="603688" y="132541"/>
                </a:lnTo>
                <a:lnTo>
                  <a:pt x="554631" y="131485"/>
                </a:lnTo>
                <a:lnTo>
                  <a:pt x="505616" y="128418"/>
                </a:lnTo>
                <a:lnTo>
                  <a:pt x="456696" y="123338"/>
                </a:lnTo>
                <a:lnTo>
                  <a:pt x="407927" y="116242"/>
                </a:lnTo>
                <a:lnTo>
                  <a:pt x="359362" y="107128"/>
                </a:lnTo>
                <a:lnTo>
                  <a:pt x="311057" y="95992"/>
                </a:lnTo>
                <a:lnTo>
                  <a:pt x="262869" y="82770"/>
                </a:lnTo>
                <a:lnTo>
                  <a:pt x="215445" y="67647"/>
                </a:lnTo>
                <a:lnTo>
                  <a:pt x="168247" y="50432"/>
                </a:lnTo>
                <a:lnTo>
                  <a:pt x="121527" y="31186"/>
                </a:lnTo>
                <a:lnTo>
                  <a:pt x="75340" y="9905"/>
                </a:lnTo>
                <a:lnTo>
                  <a:pt x="55565" y="0"/>
                </a:lnTo>
                <a:lnTo>
                  <a:pt x="0" y="0"/>
                </a:lnTo>
                <a:lnTo>
                  <a:pt x="73425" y="37505"/>
                </a:lnTo>
                <a:lnTo>
                  <a:pt x="118774" y="57912"/>
                </a:lnTo>
                <a:lnTo>
                  <a:pt x="166519" y="76982"/>
                </a:lnTo>
                <a:lnTo>
                  <a:pt x="214564" y="94026"/>
                </a:lnTo>
                <a:lnTo>
                  <a:pt x="263067" y="109101"/>
                </a:lnTo>
                <a:lnTo>
                  <a:pt x="311394" y="122055"/>
                </a:lnTo>
                <a:lnTo>
                  <a:pt x="360099" y="133051"/>
                </a:lnTo>
                <a:lnTo>
                  <a:pt x="408944" y="142041"/>
                </a:lnTo>
                <a:lnTo>
                  <a:pt x="457890" y="149031"/>
                </a:lnTo>
                <a:lnTo>
                  <a:pt x="506897" y="154027"/>
                </a:lnTo>
                <a:lnTo>
                  <a:pt x="555924" y="157032"/>
                </a:lnTo>
                <a:lnTo>
                  <a:pt x="604932" y="158054"/>
                </a:lnTo>
                <a:lnTo>
                  <a:pt x="653881" y="157096"/>
                </a:lnTo>
                <a:lnTo>
                  <a:pt x="702731" y="154164"/>
                </a:lnTo>
                <a:lnTo>
                  <a:pt x="751442" y="149263"/>
                </a:lnTo>
                <a:lnTo>
                  <a:pt x="799974" y="142400"/>
                </a:lnTo>
                <a:lnTo>
                  <a:pt x="848288" y="133578"/>
                </a:lnTo>
                <a:lnTo>
                  <a:pt x="896344" y="122803"/>
                </a:lnTo>
                <a:lnTo>
                  <a:pt x="944102" y="110080"/>
                </a:lnTo>
                <a:lnTo>
                  <a:pt x="991521" y="95416"/>
                </a:lnTo>
                <a:lnTo>
                  <a:pt x="1038562" y="78814"/>
                </a:lnTo>
                <a:lnTo>
                  <a:pt x="1085186" y="60280"/>
                </a:lnTo>
                <a:lnTo>
                  <a:pt x="1131351" y="39820"/>
                </a:lnTo>
                <a:lnTo>
                  <a:pt x="1177020" y="17439"/>
                </a:lnTo>
                <a:lnTo>
                  <a:pt x="1209412" y="0"/>
                </a:lnTo>
                <a:close/>
              </a:path>
            </a:pathLst>
          </a:custGeom>
          <a:solidFill>
            <a:srgbClr val="1676A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20</a:t>
            </a:fld>
            <a:endParaRPr spc="-5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5046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CẤU TRÚC </a:t>
            </a:r>
            <a:r>
              <a:rPr dirty="0"/>
              <a:t>WHILE </a:t>
            </a:r>
            <a:r>
              <a:rPr spc="-5" dirty="0"/>
              <a:t>VÀ</a:t>
            </a:r>
            <a:r>
              <a:rPr spc="-80" dirty="0"/>
              <a:t> </a:t>
            </a:r>
            <a:r>
              <a:rPr spc="-5" dirty="0"/>
              <a:t>DO...WHILE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16939" y="1773427"/>
            <a:ext cx="8223884" cy="19748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09270" algn="l"/>
                <a:tab pos="1045844" algn="l"/>
                <a:tab pos="1462405" algn="l"/>
                <a:tab pos="2213610" algn="l"/>
                <a:tab pos="3424554" algn="l"/>
                <a:tab pos="4236720" algn="l"/>
                <a:tab pos="4988560" algn="l"/>
                <a:tab pos="5444490" algn="l"/>
                <a:tab pos="6111875" algn="l"/>
                <a:tab pos="6568440" algn="l"/>
                <a:tab pos="7200900" algn="l"/>
                <a:tab pos="7893684" algn="l"/>
              </a:tabLst>
            </a:pP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í	</a:t>
            </a: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ụ	</a:t>
            </a: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2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: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i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ế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ch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ư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ơ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ng	trình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đế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m	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s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ố	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c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h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ữ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s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ố	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c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ủ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a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mộ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	số</a:t>
            </a:r>
            <a:endParaRPr sz="2800">
              <a:latin typeface="Times New Roman"/>
              <a:cs typeface="Times New Roman"/>
            </a:endParaRPr>
          </a:p>
          <a:p>
            <a:pPr marL="1493520">
              <a:lnSpc>
                <a:spcPct val="100000"/>
              </a:lnSpc>
            </a:pPr>
            <a:r>
              <a:rPr sz="2800" b="1" i="1" spc="-5" dirty="0">
                <a:solidFill>
                  <a:srgbClr val="132767"/>
                </a:solidFill>
                <a:latin typeface="Times New Roman"/>
                <a:cs typeface="Times New Roman"/>
              </a:rPr>
              <a:t>nguyên </a:t>
            </a:r>
            <a:r>
              <a:rPr sz="2800" b="1" i="1" dirty="0">
                <a:solidFill>
                  <a:srgbClr val="132767"/>
                </a:solidFill>
                <a:latin typeface="Times New Roman"/>
                <a:cs typeface="Times New Roman"/>
              </a:rPr>
              <a:t>dương</a:t>
            </a:r>
            <a:r>
              <a:rPr sz="2800" b="1" i="1" spc="-2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n.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150">
              <a:latin typeface="Times New Roman"/>
              <a:cs typeface="Times New Roman"/>
            </a:endParaRPr>
          </a:p>
          <a:p>
            <a:pPr marL="198120">
              <a:lnSpc>
                <a:spcPct val="100000"/>
              </a:lnSpc>
            </a:pPr>
            <a:r>
              <a:rPr sz="3200" b="1" spc="-5" dirty="0">
                <a:solidFill>
                  <a:srgbClr val="FF0000"/>
                </a:solidFill>
                <a:latin typeface="Times New Roman"/>
                <a:cs typeface="Times New Roman"/>
              </a:rPr>
              <a:t>Với n = ??? thì biết ngay không cần đếm????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21</a:t>
            </a:fld>
            <a:endParaRPr spc="-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5046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CẤU TRÚC </a:t>
            </a:r>
            <a:r>
              <a:rPr dirty="0"/>
              <a:t>WHILE </a:t>
            </a:r>
            <a:r>
              <a:rPr spc="-5" dirty="0"/>
              <a:t>VÀ</a:t>
            </a:r>
            <a:r>
              <a:rPr spc="-80" dirty="0"/>
              <a:t> </a:t>
            </a:r>
            <a:r>
              <a:rPr spc="-5" dirty="0"/>
              <a:t>DO...WHILE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16939" y="1777238"/>
            <a:ext cx="5887085" cy="5146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86766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#include &lt;iostream.h&gt;  #include &lt;conio.h&gt;  main()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int</a:t>
            </a:r>
            <a:r>
              <a:rPr sz="2400" spc="-1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n,dem=1;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cout&lt;&lt;”Nhap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n =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“;</a:t>
            </a:r>
            <a:r>
              <a:rPr sz="2400" spc="-2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cin&gt;&gt;n;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while</a:t>
            </a:r>
            <a:r>
              <a:rPr sz="2400" b="1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(n&gt;9)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355600" marR="4281805">
              <a:lnSpc>
                <a:spcPct val="100000"/>
              </a:lnSpc>
            </a:pP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dem++;  n =</a:t>
            </a:r>
            <a:r>
              <a:rPr sz="2400" b="1" spc="-12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n/10;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  <a:p>
            <a:pPr marL="12700" marR="5080" indent="16764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cout&lt;&lt;endl&lt;&lt;”So chu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so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cua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n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la “&lt;&lt;dem;  getch();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22</a:t>
            </a:fld>
            <a:endParaRPr spc="-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5046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CẤU TRÚC </a:t>
            </a:r>
            <a:r>
              <a:rPr dirty="0"/>
              <a:t>WHILE </a:t>
            </a:r>
            <a:r>
              <a:rPr spc="-5" dirty="0"/>
              <a:t>VÀ</a:t>
            </a:r>
            <a:r>
              <a:rPr spc="-80" dirty="0"/>
              <a:t> </a:t>
            </a:r>
            <a:r>
              <a:rPr spc="-5" dirty="0"/>
              <a:t>DO...WHILE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457200" y="437387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916939" y="1925827"/>
            <a:ext cx="8223250" cy="3679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86155" marR="5080" indent="-974090" algn="just">
              <a:lnSpc>
                <a:spcPct val="100000"/>
              </a:lnSpc>
              <a:spcBef>
                <a:spcPts val="100"/>
              </a:spcBef>
            </a:pP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 3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: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trình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nhập vào các số nguyên cho  đến khi nào gặp số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0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thì kết thúc nhập.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Tính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và in 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ra màn hình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tổng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các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số vừa được nhập</a:t>
            </a:r>
            <a:r>
              <a:rPr sz="2800" spc="-12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vào.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200">
              <a:latin typeface="Times New Roman"/>
              <a:cs typeface="Times New Roman"/>
            </a:endParaRPr>
          </a:p>
          <a:p>
            <a:pPr marL="278130" indent="-266065">
              <a:lnSpc>
                <a:spcPct val="100000"/>
              </a:lnSpc>
              <a:buChar char="-"/>
              <a:tabLst>
                <a:tab pos="278765" algn="l"/>
              </a:tabLst>
            </a:pP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Khởi tạo biến </a:t>
            </a:r>
            <a:r>
              <a:rPr sz="3600" dirty="0">
                <a:solidFill>
                  <a:srgbClr val="132767"/>
                </a:solidFill>
                <a:latin typeface="Times New Roman"/>
                <a:cs typeface="Times New Roman"/>
              </a:rPr>
              <a:t>tổng S =</a:t>
            </a:r>
            <a:r>
              <a:rPr sz="3600" spc="-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0;</a:t>
            </a:r>
            <a:endParaRPr sz="3600">
              <a:latin typeface="Times New Roman"/>
              <a:cs typeface="Times New Roman"/>
            </a:endParaRPr>
          </a:p>
          <a:p>
            <a:pPr marL="243840" marR="5080" indent="-231775">
              <a:lnSpc>
                <a:spcPct val="100000"/>
              </a:lnSpc>
              <a:spcBef>
                <a:spcPts val="865"/>
              </a:spcBef>
              <a:buClr>
                <a:srgbClr val="132767"/>
              </a:buClr>
              <a:buFont typeface="Times New Roman"/>
              <a:buChar char="-"/>
              <a:tabLst>
                <a:tab pos="335915" algn="l"/>
              </a:tabLst>
            </a:pPr>
            <a:r>
              <a:rPr dirty="0"/>
              <a:t>	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Sử </a:t>
            </a:r>
            <a:r>
              <a:rPr sz="3600" dirty="0">
                <a:solidFill>
                  <a:srgbClr val="132767"/>
                </a:solidFill>
                <a:latin typeface="Times New Roman"/>
                <a:cs typeface="Times New Roman"/>
              </a:rPr>
              <a:t>dụng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phương pháp </a:t>
            </a:r>
            <a:r>
              <a:rPr sz="3600" dirty="0">
                <a:solidFill>
                  <a:srgbClr val="132767"/>
                </a:solidFill>
                <a:latin typeface="Times New Roman"/>
                <a:cs typeface="Times New Roman"/>
              </a:rPr>
              <a:t>cộng dồn: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mỗi lần  nhập vào </a:t>
            </a:r>
            <a:r>
              <a:rPr sz="3600" dirty="0">
                <a:solidFill>
                  <a:srgbClr val="132767"/>
                </a:solidFill>
                <a:latin typeface="Times New Roman"/>
                <a:cs typeface="Times New Roman"/>
              </a:rPr>
              <a:t>thì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cộng vào biến</a:t>
            </a:r>
            <a:r>
              <a:rPr sz="3600" spc="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3600" dirty="0">
                <a:solidFill>
                  <a:srgbClr val="132767"/>
                </a:solidFill>
                <a:latin typeface="Times New Roman"/>
                <a:cs typeface="Times New Roman"/>
              </a:rPr>
              <a:t>S!!!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23</a:t>
            </a:fld>
            <a:endParaRPr spc="-5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50465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CẤU TRÚC </a:t>
            </a:r>
            <a:r>
              <a:rPr dirty="0"/>
              <a:t>WHILE </a:t>
            </a:r>
            <a:r>
              <a:rPr spc="-5" dirty="0"/>
              <a:t>VÀ</a:t>
            </a:r>
            <a:r>
              <a:rPr spc="-80" dirty="0"/>
              <a:t> </a:t>
            </a:r>
            <a:r>
              <a:rPr spc="-5" dirty="0"/>
              <a:t>DO...WHILE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2937510"/>
            <a:chOff x="457200" y="1436369"/>
            <a:chExt cx="9144000" cy="2937510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1958339"/>
            </a:xfrm>
            <a:custGeom>
              <a:avLst/>
              <a:gdLst/>
              <a:ahLst/>
              <a:cxnLst/>
              <a:rect l="l" t="t" r="r" b="b"/>
              <a:pathLst>
                <a:path w="9144000" h="1958339">
                  <a:moveTo>
                    <a:pt x="9144000" y="0"/>
                  </a:moveTo>
                  <a:lnTo>
                    <a:pt x="0" y="0"/>
                  </a:lnTo>
                  <a:lnTo>
                    <a:pt x="0" y="979170"/>
                  </a:lnTo>
                  <a:lnTo>
                    <a:pt x="0" y="1958340"/>
                  </a:lnTo>
                  <a:lnTo>
                    <a:pt x="9144000" y="1958340"/>
                  </a:lnTo>
                  <a:lnTo>
                    <a:pt x="9144000" y="97917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57200" y="5353050"/>
            <a:ext cx="9144000" cy="1962150"/>
          </a:xfrm>
          <a:custGeom>
            <a:avLst/>
            <a:gdLst/>
            <a:ahLst/>
            <a:cxnLst/>
            <a:rect l="l" t="t" r="r" b="b"/>
            <a:pathLst>
              <a:path w="9144000" h="1962150">
                <a:moveTo>
                  <a:pt x="9144000" y="0"/>
                </a:moveTo>
                <a:lnTo>
                  <a:pt x="0" y="0"/>
                </a:lnTo>
                <a:lnTo>
                  <a:pt x="0" y="979170"/>
                </a:lnTo>
                <a:lnTo>
                  <a:pt x="0" y="1962150"/>
                </a:lnTo>
                <a:lnTo>
                  <a:pt x="9144000" y="1962150"/>
                </a:lnTo>
                <a:lnTo>
                  <a:pt x="9144000" y="97917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93139" y="1701038"/>
            <a:ext cx="6934200" cy="5146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91541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#include &lt;iostream.h&gt; 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#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include &lt;conio.h&gt;  main()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int a,</a:t>
            </a:r>
            <a:r>
              <a:rPr sz="2400" spc="-1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s=0;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do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355600" marR="1671955">
              <a:lnSpc>
                <a:spcPct val="100000"/>
              </a:lnSpc>
            </a:pP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cout&lt;&lt;endl&lt;&lt;”Nhap </a:t>
            </a: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a = ”;</a:t>
            </a:r>
            <a:r>
              <a:rPr sz="2400" b="1" spc="-7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cin&gt;&gt;a;  s+=a;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  <a:p>
            <a:pPr marL="180340">
              <a:lnSpc>
                <a:spcPct val="100000"/>
              </a:lnSpc>
            </a:pP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while</a:t>
            </a:r>
            <a:r>
              <a:rPr sz="2400" b="1" spc="-2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(a!=0);</a:t>
            </a:r>
            <a:endParaRPr sz="2400">
              <a:latin typeface="Arial"/>
              <a:cs typeface="Arial"/>
            </a:endParaRPr>
          </a:p>
          <a:p>
            <a:pPr marL="180340" marR="508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cout&lt;&lt;endl&lt;&lt;"Tong cac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so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vua nhap vao la: "&lt;&lt;s;  getch();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24</a:t>
            </a:fld>
            <a:endParaRPr spc="-5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50467" y="2217673"/>
            <a:ext cx="8004175" cy="3317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7200" spc="-5" dirty="0">
                <a:solidFill>
                  <a:srgbClr val="132767"/>
                </a:solidFill>
                <a:latin typeface="Arial"/>
                <a:cs typeface="Arial"/>
              </a:rPr>
              <a:t>Khi nào thì sử</a:t>
            </a:r>
            <a:r>
              <a:rPr sz="7200" spc="-9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7200" spc="-5" dirty="0">
                <a:solidFill>
                  <a:srgbClr val="132767"/>
                </a:solidFill>
                <a:latin typeface="Arial"/>
                <a:cs typeface="Arial"/>
              </a:rPr>
              <a:t>dụng  </a:t>
            </a:r>
            <a:r>
              <a:rPr sz="7200" b="1" spc="-100" dirty="0">
                <a:solidFill>
                  <a:srgbClr val="132767"/>
                </a:solidFill>
                <a:latin typeface="Arial"/>
                <a:cs typeface="Arial"/>
              </a:rPr>
              <a:t>for, </a:t>
            </a:r>
            <a:r>
              <a:rPr sz="7200" b="1" spc="-5" dirty="0">
                <a:solidFill>
                  <a:srgbClr val="132767"/>
                </a:solidFill>
                <a:latin typeface="Arial"/>
                <a:cs typeface="Arial"/>
              </a:rPr>
              <a:t>while </a:t>
            </a:r>
            <a:r>
              <a:rPr sz="7200" spc="-5" dirty="0">
                <a:solidFill>
                  <a:srgbClr val="132767"/>
                </a:solidFill>
                <a:latin typeface="Arial"/>
                <a:cs typeface="Arial"/>
              </a:rPr>
              <a:t>hoặc  </a:t>
            </a:r>
            <a:r>
              <a:rPr sz="7200" b="1" spc="-10" dirty="0">
                <a:solidFill>
                  <a:srgbClr val="132767"/>
                </a:solidFill>
                <a:latin typeface="Arial"/>
                <a:cs typeface="Arial"/>
              </a:rPr>
              <a:t>do...while</a:t>
            </a:r>
            <a:r>
              <a:rPr sz="7200" spc="-10" dirty="0">
                <a:solidFill>
                  <a:srgbClr val="132767"/>
                </a:solidFill>
                <a:latin typeface="Arial"/>
                <a:cs typeface="Arial"/>
              </a:rPr>
              <a:t>???</a:t>
            </a:r>
            <a:endParaRPr sz="72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25</a:t>
            </a:fld>
            <a:endParaRPr spc="-5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82722" y="1010665"/>
            <a:ext cx="65030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Lệnh </a:t>
            </a:r>
            <a:r>
              <a:rPr sz="3600" i="1" dirty="0">
                <a:latin typeface="Arial"/>
                <a:cs typeface="Arial"/>
              </a:rPr>
              <a:t>break </a:t>
            </a:r>
            <a:r>
              <a:rPr sz="3600" dirty="0"/>
              <a:t>, </a:t>
            </a:r>
            <a:r>
              <a:rPr sz="3600" i="1" dirty="0">
                <a:latin typeface="Arial"/>
                <a:cs typeface="Arial"/>
              </a:rPr>
              <a:t>continue </a:t>
            </a:r>
            <a:r>
              <a:rPr sz="3600" dirty="0"/>
              <a:t>và</a:t>
            </a:r>
            <a:r>
              <a:rPr sz="3600" spc="-160" dirty="0"/>
              <a:t> </a:t>
            </a:r>
            <a:r>
              <a:rPr sz="3600" i="1" dirty="0">
                <a:latin typeface="Arial"/>
                <a:cs typeface="Arial"/>
              </a:rPr>
              <a:t>goto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2937510"/>
            <a:chOff x="457200" y="1436369"/>
            <a:chExt cx="9144000" cy="2937510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1958339"/>
            </a:xfrm>
            <a:custGeom>
              <a:avLst/>
              <a:gdLst/>
              <a:ahLst/>
              <a:cxnLst/>
              <a:rect l="l" t="t" r="r" b="b"/>
              <a:pathLst>
                <a:path w="9144000" h="1958339">
                  <a:moveTo>
                    <a:pt x="9144000" y="0"/>
                  </a:moveTo>
                  <a:lnTo>
                    <a:pt x="0" y="0"/>
                  </a:lnTo>
                  <a:lnTo>
                    <a:pt x="0" y="979170"/>
                  </a:lnTo>
                  <a:lnTo>
                    <a:pt x="0" y="1958340"/>
                  </a:lnTo>
                  <a:lnTo>
                    <a:pt x="9144000" y="1958340"/>
                  </a:lnTo>
                  <a:lnTo>
                    <a:pt x="9144000" y="97917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57200" y="6332220"/>
            <a:ext cx="9144000" cy="982980"/>
          </a:xfrm>
          <a:custGeom>
            <a:avLst/>
            <a:gdLst/>
            <a:ahLst/>
            <a:cxnLst/>
            <a:rect l="l" t="t" r="r" b="b"/>
            <a:pathLst>
              <a:path w="9144000" h="982979">
                <a:moveTo>
                  <a:pt x="9144000" y="982980"/>
                </a:moveTo>
                <a:lnTo>
                  <a:pt x="9144000" y="0"/>
                </a:lnTo>
                <a:lnTo>
                  <a:pt x="0" y="0"/>
                </a:lnTo>
                <a:lnTo>
                  <a:pt x="0" y="982980"/>
                </a:lnTo>
                <a:lnTo>
                  <a:pt x="9144000" y="9829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40739" y="1697227"/>
            <a:ext cx="8300720" cy="5026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  <a:tabLst>
                <a:tab pos="1134745" algn="l"/>
                <a:tab pos="1933575" algn="l"/>
                <a:tab pos="3027680" algn="l"/>
                <a:tab pos="3883660" algn="l"/>
                <a:tab pos="4306570" algn="l"/>
                <a:tab pos="5083810" algn="l"/>
                <a:tab pos="5701665" algn="l"/>
                <a:tab pos="6339205" algn="l"/>
                <a:tab pos="7038340" algn="l"/>
                <a:tab pos="7616825" algn="l"/>
              </a:tabLst>
            </a:pPr>
            <a:r>
              <a:rPr sz="2800" spc="65" dirty="0">
                <a:solidFill>
                  <a:srgbClr val="184BB2"/>
                </a:solidFill>
                <a:latin typeface="Wingdings"/>
                <a:cs typeface="Wingdings"/>
              </a:rPr>
              <a:t></a:t>
            </a:r>
            <a:r>
              <a:rPr sz="2800" b="1" dirty="0">
                <a:solidFill>
                  <a:srgbClr val="132767"/>
                </a:solidFill>
                <a:latin typeface="Times New Roman"/>
                <a:cs typeface="Times New Roman"/>
              </a:rPr>
              <a:t>Câu	</a:t>
            </a:r>
            <a:r>
              <a:rPr sz="28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lệ</a:t>
            </a:r>
            <a:r>
              <a:rPr sz="2800" b="1" dirty="0">
                <a:solidFill>
                  <a:srgbClr val="132767"/>
                </a:solidFill>
                <a:latin typeface="Times New Roman"/>
                <a:cs typeface="Times New Roman"/>
              </a:rPr>
              <a:t>nh	</a:t>
            </a:r>
            <a:r>
              <a:rPr sz="2800" b="1" i="1" dirty="0">
                <a:solidFill>
                  <a:srgbClr val="132767"/>
                </a:solidFill>
                <a:latin typeface="Times New Roman"/>
                <a:cs typeface="Times New Roman"/>
              </a:rPr>
              <a:t>break: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thoá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	ra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k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h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ỏi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á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c	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cấ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u	tr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ú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c	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l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ặ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p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ho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ặ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c 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cấu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trúc</a:t>
            </a:r>
            <a:r>
              <a:rPr sz="2800" spc="-3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switch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.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900">
              <a:latin typeface="Times New Roman"/>
              <a:cs typeface="Times New Roman"/>
            </a:endParaRPr>
          </a:p>
          <a:p>
            <a:pPr marL="354965" marR="5080" algn="just">
              <a:lnSpc>
                <a:spcPct val="100000"/>
              </a:lnSpc>
            </a:pP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</a:t>
            </a:r>
            <a:r>
              <a:rPr sz="2800" i="1" dirty="0">
                <a:solidFill>
                  <a:srgbClr val="132767"/>
                </a:solidFill>
                <a:latin typeface="Times New Roman"/>
                <a:cs typeface="Times New Roman"/>
              </a:rPr>
              <a:t>: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trình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nhập vào các số nguyên 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cho 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đến khi nào gặp số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0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thì kết thúc nhập. Tính và in ra  màn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hình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tổng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các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số vừa được nhập</a:t>
            </a:r>
            <a:r>
              <a:rPr sz="2800" spc="-10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vào.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9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Clr>
                <a:srgbClr val="184BB2"/>
              </a:buClr>
              <a:buChar char="-"/>
              <a:tabLst>
                <a:tab pos="354965" algn="l"/>
                <a:tab pos="355600" algn="l"/>
              </a:tabLst>
            </a:pP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Sử dụng phương pháp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cộng</a:t>
            </a:r>
            <a:r>
              <a:rPr sz="2800" spc="-9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dồn!!!</a:t>
            </a:r>
            <a:endParaRPr sz="28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Clr>
                <a:srgbClr val="184BB2"/>
              </a:buClr>
              <a:buChar char="-"/>
              <a:tabLst>
                <a:tab pos="354965" algn="l"/>
                <a:tab pos="355600" algn="l"/>
              </a:tabLst>
            </a:pP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Khởi tạo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vòng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lặp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vô</a:t>
            </a:r>
            <a:r>
              <a:rPr sz="2800" spc="-5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hạn.</a:t>
            </a:r>
            <a:endParaRPr sz="280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buClr>
                <a:srgbClr val="184BB2"/>
              </a:buClr>
              <a:buChar char="-"/>
              <a:tabLst>
                <a:tab pos="354965" algn="l"/>
                <a:tab pos="355600" algn="l"/>
              </a:tabLst>
            </a:pP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Trong vòng</a:t>
            </a:r>
            <a:r>
              <a:rPr sz="2800" spc="-3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lặp:</a:t>
            </a:r>
            <a:endParaRPr sz="2800">
              <a:latin typeface="Times New Roman"/>
              <a:cs typeface="Times New Roman"/>
            </a:endParaRPr>
          </a:p>
          <a:p>
            <a:pPr marL="755650" lvl="1" indent="-285750">
              <a:lnSpc>
                <a:spcPct val="100000"/>
              </a:lnSpc>
              <a:spcBef>
                <a:spcPts val="10"/>
              </a:spcBef>
              <a:buClr>
                <a:srgbClr val="22A2E2"/>
              </a:buClr>
              <a:buChar char="-"/>
              <a:tabLst>
                <a:tab pos="755015" algn="l"/>
                <a:tab pos="755650" algn="l"/>
              </a:tabLst>
            </a:pP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Nếu gặp số khác 0: cộng</a:t>
            </a:r>
            <a:r>
              <a:rPr sz="2400" spc="-6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dồn</a:t>
            </a:r>
            <a:endParaRPr sz="2400">
              <a:latin typeface="Times New Roman"/>
              <a:cs typeface="Times New Roman"/>
            </a:endParaRPr>
          </a:p>
          <a:p>
            <a:pPr marL="755650" lvl="1" indent="-285750">
              <a:lnSpc>
                <a:spcPct val="100000"/>
              </a:lnSpc>
              <a:buClr>
                <a:srgbClr val="22A2E2"/>
              </a:buClr>
              <a:buChar char="-"/>
              <a:tabLst>
                <a:tab pos="755015" algn="l"/>
                <a:tab pos="755650" algn="l"/>
              </a:tabLst>
            </a:pP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Ngược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lại: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Thoát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khỏi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vòng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lặp</a:t>
            </a:r>
            <a:r>
              <a:rPr sz="2400" spc="-6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(</a:t>
            </a:r>
            <a:r>
              <a:rPr sz="24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break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).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26</a:t>
            </a:fld>
            <a:endParaRPr spc="-5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82722" y="1010665"/>
            <a:ext cx="65030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Lệnh </a:t>
            </a:r>
            <a:r>
              <a:rPr sz="3600" i="1" dirty="0">
                <a:latin typeface="Arial"/>
                <a:cs typeface="Arial"/>
              </a:rPr>
              <a:t>break </a:t>
            </a:r>
            <a:r>
              <a:rPr sz="3600" dirty="0"/>
              <a:t>, </a:t>
            </a:r>
            <a:r>
              <a:rPr sz="3600" i="1" dirty="0">
                <a:latin typeface="Arial"/>
                <a:cs typeface="Arial"/>
              </a:rPr>
              <a:t>continue </a:t>
            </a:r>
            <a:r>
              <a:rPr sz="3600" dirty="0"/>
              <a:t>và</a:t>
            </a:r>
            <a:r>
              <a:rPr sz="3600" spc="-160" dirty="0"/>
              <a:t> </a:t>
            </a:r>
            <a:r>
              <a:rPr sz="3600" i="1" dirty="0">
                <a:latin typeface="Arial"/>
                <a:cs typeface="Arial"/>
              </a:rPr>
              <a:t>goto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457200" y="339470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69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6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57200" y="6332220"/>
            <a:ext cx="9144000" cy="982980"/>
          </a:xfrm>
          <a:custGeom>
            <a:avLst/>
            <a:gdLst/>
            <a:ahLst/>
            <a:cxnLst/>
            <a:rect l="l" t="t" r="r" b="b"/>
            <a:pathLst>
              <a:path w="9144000" h="982979">
                <a:moveTo>
                  <a:pt x="9144000" y="982980"/>
                </a:moveTo>
                <a:lnTo>
                  <a:pt x="9144000" y="0"/>
                </a:lnTo>
                <a:lnTo>
                  <a:pt x="0" y="0"/>
                </a:lnTo>
                <a:lnTo>
                  <a:pt x="0" y="982980"/>
                </a:lnTo>
                <a:lnTo>
                  <a:pt x="9144000" y="9829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183639" y="1745995"/>
            <a:ext cx="7541259" cy="516128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75565" marR="4629150" indent="-63500">
              <a:lnSpc>
                <a:spcPts val="3470"/>
              </a:lnSpc>
              <a:spcBef>
                <a:spcPts val="125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#include</a:t>
            </a:r>
            <a:r>
              <a:rPr sz="2800" spc="-8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&lt;stdio.h&gt;  main()</a:t>
            </a:r>
            <a:endParaRPr sz="2800">
              <a:latin typeface="Arial"/>
              <a:cs typeface="Arial"/>
            </a:endParaRPr>
          </a:p>
          <a:p>
            <a:pPr marL="75565">
              <a:lnSpc>
                <a:spcPts val="3229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800">
              <a:latin typeface="Arial"/>
              <a:cs typeface="Arial"/>
            </a:endParaRPr>
          </a:p>
          <a:p>
            <a:pPr marL="584200" marR="5200015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int s = 0,</a:t>
            </a:r>
            <a:r>
              <a:rPr sz="2800" spc="-12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a;  while</a:t>
            </a:r>
            <a:r>
              <a:rPr sz="2800" spc="-2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(1)</a:t>
            </a:r>
            <a:endParaRPr sz="2800">
              <a:latin typeface="Arial"/>
              <a:cs typeface="Arial"/>
            </a:endParaRPr>
          </a:p>
          <a:p>
            <a:pPr marL="58420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800">
              <a:latin typeface="Arial"/>
              <a:cs typeface="Arial"/>
            </a:endParaRPr>
          </a:p>
          <a:p>
            <a:pPr marL="1497965" marR="32258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printf("\nNhap a: "); scanf("%d",</a:t>
            </a:r>
            <a:r>
              <a:rPr sz="2800" spc="-8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&amp;a);  s +=</a:t>
            </a:r>
            <a:r>
              <a:rPr sz="2800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a;</a:t>
            </a:r>
            <a:endParaRPr sz="2800">
              <a:latin typeface="Arial"/>
              <a:cs typeface="Arial"/>
            </a:endParaRPr>
          </a:p>
          <a:p>
            <a:pPr marL="1498600">
              <a:lnSpc>
                <a:spcPct val="100000"/>
              </a:lnSpc>
            </a:pPr>
            <a:r>
              <a:rPr sz="2800" dirty="0">
                <a:solidFill>
                  <a:srgbClr val="FF0000"/>
                </a:solidFill>
                <a:latin typeface="Arial"/>
                <a:cs typeface="Arial"/>
              </a:rPr>
              <a:t>if (a == 0)</a:t>
            </a:r>
            <a:r>
              <a:rPr sz="2800" spc="-2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FF0000"/>
                </a:solidFill>
                <a:latin typeface="Arial"/>
                <a:cs typeface="Arial"/>
              </a:rPr>
              <a:t>break;</a:t>
            </a:r>
            <a:endParaRPr sz="2800">
              <a:latin typeface="Arial"/>
              <a:cs typeface="Arial"/>
            </a:endParaRPr>
          </a:p>
          <a:p>
            <a:pPr marL="583565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800">
              <a:latin typeface="Arial"/>
              <a:cs typeface="Arial"/>
            </a:endParaRPr>
          </a:p>
          <a:p>
            <a:pPr marL="58420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printf("\nTong cac so vua nhap vao: 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%d",</a:t>
            </a:r>
            <a:r>
              <a:rPr sz="2800" spc="-7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s);</a:t>
            </a:r>
            <a:endParaRPr sz="2800">
              <a:latin typeface="Arial"/>
              <a:cs typeface="Arial"/>
            </a:endParaRPr>
          </a:p>
          <a:p>
            <a:pPr marL="75565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80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27</a:t>
            </a:fld>
            <a:endParaRPr spc="-5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82722" y="1010665"/>
            <a:ext cx="65030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Lệnh </a:t>
            </a:r>
            <a:r>
              <a:rPr sz="3600" i="1" dirty="0">
                <a:latin typeface="Arial"/>
                <a:cs typeface="Arial"/>
              </a:rPr>
              <a:t>break </a:t>
            </a:r>
            <a:r>
              <a:rPr sz="3600" dirty="0"/>
              <a:t>, </a:t>
            </a:r>
            <a:r>
              <a:rPr sz="3600" i="1" dirty="0">
                <a:latin typeface="Arial"/>
                <a:cs typeface="Arial"/>
              </a:rPr>
              <a:t>continue </a:t>
            </a:r>
            <a:r>
              <a:rPr sz="3600" dirty="0"/>
              <a:t>và</a:t>
            </a:r>
            <a:r>
              <a:rPr sz="3600" spc="-160" dirty="0"/>
              <a:t> </a:t>
            </a:r>
            <a:r>
              <a:rPr sz="3600" i="1" dirty="0">
                <a:latin typeface="Arial"/>
                <a:cs typeface="Arial"/>
              </a:rPr>
              <a:t>goto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840739" y="2002027"/>
            <a:ext cx="8300084" cy="3439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00000"/>
              </a:lnSpc>
              <a:spcBef>
                <a:spcPts val="100"/>
              </a:spcBef>
              <a:tabLst>
                <a:tab pos="1148080" algn="l"/>
                <a:tab pos="1960245" algn="l"/>
                <a:tab pos="3522345" algn="l"/>
                <a:tab pos="4252595" algn="l"/>
                <a:tab pos="5024120" algn="l"/>
                <a:tab pos="6488430" algn="l"/>
                <a:tab pos="7081520" algn="l"/>
                <a:tab pos="7956550" algn="l"/>
              </a:tabLst>
            </a:pPr>
            <a:r>
              <a:rPr sz="2800" spc="65" dirty="0">
                <a:solidFill>
                  <a:srgbClr val="184BB2"/>
                </a:solidFill>
                <a:latin typeface="Wingdings"/>
                <a:cs typeface="Wingdings"/>
              </a:rPr>
              <a:t></a:t>
            </a:r>
            <a:r>
              <a:rPr sz="2800" b="1" dirty="0">
                <a:solidFill>
                  <a:srgbClr val="132767"/>
                </a:solidFill>
                <a:latin typeface="Times New Roman"/>
                <a:cs typeface="Times New Roman"/>
              </a:rPr>
              <a:t>Câu	</a:t>
            </a:r>
            <a:r>
              <a:rPr sz="28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lện</a:t>
            </a:r>
            <a:r>
              <a:rPr sz="2800" b="1" dirty="0">
                <a:solidFill>
                  <a:srgbClr val="132767"/>
                </a:solidFill>
                <a:latin typeface="Times New Roman"/>
                <a:cs typeface="Times New Roman"/>
              </a:rPr>
              <a:t>h	</a:t>
            </a:r>
            <a:r>
              <a:rPr sz="2800" b="1" i="1" spc="-5" dirty="0">
                <a:solidFill>
                  <a:srgbClr val="132767"/>
                </a:solidFill>
                <a:latin typeface="Times New Roman"/>
                <a:cs typeface="Times New Roman"/>
              </a:rPr>
              <a:t>continue</a:t>
            </a:r>
            <a:r>
              <a:rPr sz="2800" b="1" i="1" dirty="0">
                <a:solidFill>
                  <a:srgbClr val="132767"/>
                </a:solidFill>
                <a:latin typeface="Times New Roman"/>
                <a:cs typeface="Times New Roman"/>
              </a:rPr>
              <a:t>:	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Câ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u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lện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h	</a:t>
            </a:r>
            <a:r>
              <a:rPr sz="2800" b="1" dirty="0">
                <a:solidFill>
                  <a:srgbClr val="132767"/>
                </a:solidFill>
                <a:latin typeface="Times New Roman"/>
                <a:cs typeface="Times New Roman"/>
              </a:rPr>
              <a:t>continue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ch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ỉ	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đ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ư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ợ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c	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s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ử  dụng trong các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cấu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trúc</a:t>
            </a:r>
            <a:r>
              <a:rPr sz="2800" spc="-8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lặp.</a:t>
            </a:r>
            <a:endParaRPr sz="2800">
              <a:latin typeface="Times New Roman"/>
              <a:cs typeface="Times New Roman"/>
            </a:endParaRPr>
          </a:p>
          <a:p>
            <a:pPr marL="355600" marR="5715" algn="just">
              <a:lnSpc>
                <a:spcPct val="100000"/>
              </a:lnSpc>
            </a:pP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Nó sẽ chuyển điều khiển chương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trình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trở lại đầu vòng  lặp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đang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chứa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nó và bỏ qua các câu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lệnh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sau</a:t>
            </a:r>
            <a:r>
              <a:rPr sz="2800" spc="-16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nó.</a:t>
            </a:r>
            <a:endParaRPr sz="28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900">
              <a:latin typeface="Times New Roman"/>
              <a:cs typeface="Times New Roman"/>
            </a:endParaRPr>
          </a:p>
          <a:p>
            <a:pPr marL="355600" marR="5715" algn="just">
              <a:lnSpc>
                <a:spcPct val="100000"/>
              </a:lnSpc>
            </a:pP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: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trình nhập vào các số nguyên cho  đến khi gặp số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0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thì kết thúc. Tính 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tổng các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số dương 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và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đếm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xem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có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bao nhiêu số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âm vừa được nhập</a:t>
            </a:r>
            <a:r>
              <a:rPr sz="2800" spc="-15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vào.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28</a:t>
            </a:fld>
            <a:endParaRPr spc="-5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82722" y="1010665"/>
            <a:ext cx="65030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Lệnh </a:t>
            </a:r>
            <a:r>
              <a:rPr sz="3600" i="1" dirty="0">
                <a:latin typeface="Arial"/>
                <a:cs typeface="Arial"/>
              </a:rPr>
              <a:t>break </a:t>
            </a:r>
            <a:r>
              <a:rPr sz="3600" dirty="0"/>
              <a:t>, </a:t>
            </a:r>
            <a:r>
              <a:rPr sz="3600" i="1" dirty="0">
                <a:latin typeface="Arial"/>
                <a:cs typeface="Arial"/>
              </a:rPr>
              <a:t>continue </a:t>
            </a:r>
            <a:r>
              <a:rPr sz="3600" dirty="0"/>
              <a:t>và</a:t>
            </a:r>
            <a:r>
              <a:rPr sz="3600" spc="-160" dirty="0"/>
              <a:t> </a:t>
            </a:r>
            <a:r>
              <a:rPr sz="3600" i="1" dirty="0">
                <a:latin typeface="Arial"/>
                <a:cs typeface="Arial"/>
              </a:rPr>
              <a:t>goto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2543555" y="3263298"/>
            <a:ext cx="4373880" cy="2838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2210"/>
              </a:lnSpc>
              <a:tabLst>
                <a:tab pos="4288790" algn="l"/>
              </a:tabLst>
            </a:pPr>
            <a:r>
              <a:rPr sz="2000" spc="-5" dirty="0">
                <a:solidFill>
                  <a:srgbClr val="132767"/>
                </a:solidFill>
                <a:latin typeface="Arial"/>
                <a:cs typeface="Arial"/>
              </a:rPr>
              <a:t>"	“</a:t>
            </a:r>
            <a:endParaRPr sz="20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" y="3394709"/>
            <a:ext cx="9144000" cy="2937510"/>
          </a:xfrm>
          <a:custGeom>
            <a:avLst/>
            <a:gdLst/>
            <a:ahLst/>
            <a:cxnLst/>
            <a:rect l="l" t="t" r="r" b="b"/>
            <a:pathLst>
              <a:path w="9144000" h="2937510">
                <a:moveTo>
                  <a:pt x="9144000" y="0"/>
                </a:moveTo>
                <a:lnTo>
                  <a:pt x="0" y="0"/>
                </a:lnTo>
                <a:lnTo>
                  <a:pt x="0" y="979170"/>
                </a:lnTo>
                <a:lnTo>
                  <a:pt x="0" y="1958340"/>
                </a:lnTo>
                <a:lnTo>
                  <a:pt x="0" y="2937510"/>
                </a:lnTo>
                <a:lnTo>
                  <a:pt x="9144000" y="2937510"/>
                </a:lnTo>
                <a:lnTo>
                  <a:pt x="9144000" y="1958340"/>
                </a:lnTo>
                <a:lnTo>
                  <a:pt x="9144000" y="97917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10" dirty="0"/>
              <a:t>main()</a:t>
            </a:r>
          </a:p>
          <a:p>
            <a:pPr marL="12700">
              <a:lnSpc>
                <a:spcPct val="100000"/>
              </a:lnSpc>
            </a:pPr>
            <a:r>
              <a:rPr spc="-5" dirty="0"/>
              <a:t>{</a:t>
            </a:r>
          </a:p>
          <a:p>
            <a:pPr marL="355600" marR="3489960">
              <a:lnSpc>
                <a:spcPct val="100000"/>
              </a:lnSpc>
            </a:pPr>
            <a:r>
              <a:rPr spc="-5" dirty="0"/>
              <a:t>int s = 0, dem = 0,</a:t>
            </a:r>
            <a:r>
              <a:rPr spc="-105" dirty="0"/>
              <a:t> </a:t>
            </a:r>
            <a:r>
              <a:rPr spc="-5" dirty="0"/>
              <a:t>a;  while</a:t>
            </a:r>
            <a:r>
              <a:rPr spc="5" dirty="0"/>
              <a:t> </a:t>
            </a:r>
            <a:r>
              <a:rPr spc="-10" dirty="0"/>
              <a:t>(1)</a:t>
            </a:r>
          </a:p>
          <a:p>
            <a:pPr marL="355600">
              <a:lnSpc>
                <a:spcPct val="100000"/>
              </a:lnSpc>
            </a:pPr>
            <a:r>
              <a:rPr spc="-5" dirty="0"/>
              <a:t>{</a:t>
            </a:r>
          </a:p>
          <a:p>
            <a:pPr marL="927100" marR="5080">
              <a:lnSpc>
                <a:spcPct val="100000"/>
              </a:lnSpc>
              <a:tabLst>
                <a:tab pos="6076315" algn="l"/>
              </a:tabLst>
            </a:pPr>
            <a:r>
              <a:rPr spc="-10" dirty="0"/>
              <a:t>cou</a:t>
            </a:r>
            <a:r>
              <a:rPr spc="-5" dirty="0"/>
              <a:t>t</a:t>
            </a:r>
            <a:r>
              <a:rPr spc="-10" dirty="0"/>
              <a:t>&lt;</a:t>
            </a:r>
            <a:r>
              <a:rPr spc="-5" dirty="0"/>
              <a:t>&lt;</a:t>
            </a:r>
            <a:r>
              <a:rPr spc="145" dirty="0"/>
              <a:t> </a:t>
            </a:r>
            <a:r>
              <a:rPr spc="-5" dirty="0"/>
              <a:t>\</a:t>
            </a:r>
            <a:r>
              <a:rPr spc="-10" dirty="0"/>
              <a:t>nNha</a:t>
            </a:r>
            <a:r>
              <a:rPr spc="-5" dirty="0"/>
              <a:t>p so </a:t>
            </a:r>
            <a:r>
              <a:rPr spc="-10" dirty="0"/>
              <a:t>ba</a:t>
            </a:r>
            <a:r>
              <a:rPr spc="-5" dirty="0"/>
              <a:t>t</a:t>
            </a:r>
            <a:r>
              <a:rPr spc="-10" dirty="0"/>
              <a:t> </a:t>
            </a:r>
            <a:r>
              <a:rPr spc="-5" dirty="0"/>
              <a:t>ky</a:t>
            </a:r>
            <a:r>
              <a:rPr spc="-10" dirty="0"/>
              <a:t> hoa</a:t>
            </a:r>
            <a:r>
              <a:rPr spc="-5" dirty="0"/>
              <a:t>c</a:t>
            </a:r>
            <a:r>
              <a:rPr spc="5" dirty="0"/>
              <a:t> </a:t>
            </a:r>
            <a:r>
              <a:rPr spc="-5" dirty="0"/>
              <a:t>so</a:t>
            </a:r>
            <a:r>
              <a:rPr spc="-15" dirty="0"/>
              <a:t> </a:t>
            </a:r>
            <a:r>
              <a:rPr spc="-5" dirty="0"/>
              <a:t>0 </a:t>
            </a:r>
            <a:r>
              <a:rPr spc="-10" dirty="0"/>
              <a:t>d</a:t>
            </a:r>
            <a:r>
              <a:rPr spc="-5" dirty="0"/>
              <a:t>e</a:t>
            </a:r>
            <a:r>
              <a:rPr dirty="0"/>
              <a:t> </a:t>
            </a:r>
            <a:r>
              <a:rPr spc="-10" dirty="0"/>
              <a:t>dung</a:t>
            </a:r>
            <a:r>
              <a:rPr spc="-5" dirty="0"/>
              <a:t>:</a:t>
            </a:r>
            <a:r>
              <a:rPr dirty="0"/>
              <a:t>	</a:t>
            </a:r>
            <a:r>
              <a:rPr spc="-5" dirty="0"/>
              <a:t>;  </a:t>
            </a:r>
            <a:r>
              <a:rPr spc="-10" dirty="0"/>
              <a:t>cin&gt;&gt;a;</a:t>
            </a:r>
          </a:p>
          <a:p>
            <a:pPr marL="927100" marR="3325495">
              <a:lnSpc>
                <a:spcPct val="100000"/>
              </a:lnSpc>
            </a:pPr>
            <a:r>
              <a:rPr spc="-5" dirty="0">
                <a:solidFill>
                  <a:srgbClr val="FF0000"/>
                </a:solidFill>
              </a:rPr>
              <a:t>if (a == 0)</a:t>
            </a:r>
            <a:r>
              <a:rPr spc="-80" dirty="0">
                <a:solidFill>
                  <a:srgbClr val="FF0000"/>
                </a:solidFill>
              </a:rPr>
              <a:t> </a:t>
            </a:r>
            <a:r>
              <a:rPr b="1" spc="-10" dirty="0">
                <a:solidFill>
                  <a:srgbClr val="FF0000"/>
                </a:solidFill>
                <a:latin typeface="Arial"/>
                <a:cs typeface="Arial"/>
              </a:rPr>
              <a:t>break</a:t>
            </a:r>
            <a:r>
              <a:rPr spc="-10" dirty="0">
                <a:solidFill>
                  <a:srgbClr val="FF0000"/>
                </a:solidFill>
              </a:rPr>
              <a:t>;  </a:t>
            </a:r>
            <a:r>
              <a:rPr spc="-5" dirty="0"/>
              <a:t>if (a &lt;</a:t>
            </a:r>
            <a:r>
              <a:rPr spc="-40" dirty="0"/>
              <a:t> </a:t>
            </a:r>
            <a:r>
              <a:rPr spc="-5" dirty="0"/>
              <a:t>0)</a:t>
            </a:r>
          </a:p>
          <a:p>
            <a:pPr marL="926465">
              <a:lnSpc>
                <a:spcPct val="100000"/>
              </a:lnSpc>
            </a:pPr>
            <a:r>
              <a:rPr spc="-5" dirty="0"/>
              <a:t>{</a:t>
            </a:r>
          </a:p>
          <a:p>
            <a:pPr marL="1840864">
              <a:lnSpc>
                <a:spcPct val="100000"/>
              </a:lnSpc>
            </a:pPr>
            <a:r>
              <a:rPr spc="-10" dirty="0"/>
              <a:t>dem++;</a:t>
            </a:r>
          </a:p>
          <a:p>
            <a:pPr marL="1840864">
              <a:lnSpc>
                <a:spcPct val="100000"/>
              </a:lnSpc>
            </a:pPr>
            <a:r>
              <a:rPr b="1" spc="-5" dirty="0">
                <a:solidFill>
                  <a:srgbClr val="FF0000"/>
                </a:solidFill>
                <a:latin typeface="Arial"/>
                <a:cs typeface="Arial"/>
              </a:rPr>
              <a:t>continue;</a:t>
            </a:r>
          </a:p>
          <a:p>
            <a:pPr marL="927100">
              <a:lnSpc>
                <a:spcPct val="100000"/>
              </a:lnSpc>
            </a:pPr>
            <a:r>
              <a:rPr spc="-5" dirty="0"/>
              <a:t>}</a:t>
            </a:r>
          </a:p>
          <a:p>
            <a:pPr marL="927100">
              <a:lnSpc>
                <a:spcPct val="100000"/>
              </a:lnSpc>
            </a:pPr>
            <a:r>
              <a:rPr spc="-5" dirty="0"/>
              <a:t>s +=</a:t>
            </a:r>
            <a:r>
              <a:rPr spc="-25" dirty="0"/>
              <a:t> </a:t>
            </a:r>
            <a:r>
              <a:rPr spc="-10" dirty="0"/>
              <a:t>a;</a:t>
            </a:r>
          </a:p>
          <a:p>
            <a:pPr marL="354965">
              <a:lnSpc>
                <a:spcPct val="100000"/>
              </a:lnSpc>
            </a:pPr>
            <a:r>
              <a:rPr spc="-5" dirty="0"/>
              <a:t>}</a:t>
            </a:r>
          </a:p>
          <a:p>
            <a:pPr marL="355600">
              <a:lnSpc>
                <a:spcPct val="100000"/>
              </a:lnSpc>
            </a:pPr>
            <a:r>
              <a:rPr spc="-10" dirty="0"/>
              <a:t>cout&lt;&lt;"\nTong </a:t>
            </a:r>
            <a:r>
              <a:rPr spc="-5" dirty="0"/>
              <a:t>so </a:t>
            </a:r>
            <a:r>
              <a:rPr spc="-10" dirty="0"/>
              <a:t>duong:</a:t>
            </a:r>
            <a:r>
              <a:rPr dirty="0"/>
              <a:t> </a:t>
            </a:r>
            <a:r>
              <a:rPr spc="-10" dirty="0"/>
              <a:t>“&lt;&lt;s;</a:t>
            </a:r>
          </a:p>
          <a:p>
            <a:pPr marL="355600">
              <a:lnSpc>
                <a:spcPct val="100000"/>
              </a:lnSpc>
            </a:pPr>
            <a:r>
              <a:rPr spc="-10" dirty="0"/>
              <a:t>cout&lt;&lt;"\nSo </a:t>
            </a:r>
            <a:r>
              <a:rPr spc="-5" dirty="0"/>
              <a:t>luong so am duoc nhap vao:</a:t>
            </a:r>
            <a:r>
              <a:rPr spc="-20" dirty="0"/>
              <a:t> </a:t>
            </a:r>
            <a:r>
              <a:rPr spc="-10" dirty="0"/>
              <a:t>“&lt;&lt;dem;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840727" y="6884160"/>
            <a:ext cx="110489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5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840216" y="6886447"/>
            <a:ext cx="22352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solidFill>
                  <a:srgbClr val="132767"/>
                </a:solidFill>
                <a:latin typeface="Arial"/>
                <a:cs typeface="Arial"/>
              </a:rPr>
              <a:t>29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45584" y="1082293"/>
            <a:ext cx="3253104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Tahoma"/>
                <a:cs typeface="Tahoma"/>
              </a:rPr>
              <a:t>NỘI DUNG</a:t>
            </a:r>
            <a:r>
              <a:rPr spc="-95" dirty="0">
                <a:latin typeface="Tahoma"/>
                <a:cs typeface="Tahoma"/>
              </a:rPr>
              <a:t> </a:t>
            </a:r>
            <a:r>
              <a:rPr dirty="0">
                <a:latin typeface="Tahoma"/>
                <a:cs typeface="Tahoma"/>
              </a:rPr>
              <a:t>CHÍNH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457200" y="339470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69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6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16939" y="2269489"/>
            <a:ext cx="5467985" cy="3975735"/>
          </a:xfrm>
          <a:prstGeom prst="rect">
            <a:avLst/>
          </a:prstGeom>
        </p:spPr>
        <p:txBody>
          <a:bodyPr vert="horz" wrap="square" lIns="0" tIns="121920" rIns="0" bIns="0" rtlCol="0">
            <a:spAutoFit/>
          </a:bodyPr>
          <a:lstStyle/>
          <a:p>
            <a:pPr marL="533400" indent="-521334">
              <a:lnSpc>
                <a:spcPct val="100000"/>
              </a:lnSpc>
              <a:spcBef>
                <a:spcPts val="960"/>
              </a:spcBef>
              <a:buClr>
                <a:srgbClr val="184BB2"/>
              </a:buClr>
              <a:buFont typeface="Wingdings"/>
              <a:buChar char=""/>
              <a:tabLst>
                <a:tab pos="534035" algn="l"/>
              </a:tabLst>
            </a:pP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Các lệnh xuất/nhập </a:t>
            </a:r>
            <a:r>
              <a:rPr sz="3600" dirty="0">
                <a:solidFill>
                  <a:srgbClr val="132767"/>
                </a:solidFill>
                <a:latin typeface="Times New Roman"/>
                <a:cs typeface="Times New Roman"/>
              </a:rPr>
              <a:t>dữ</a:t>
            </a:r>
            <a:r>
              <a:rPr sz="3600" spc="-2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liệu</a:t>
            </a:r>
            <a:endParaRPr sz="36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865"/>
              </a:spcBef>
            </a:pPr>
            <a:r>
              <a:rPr sz="3600" spc="-5" dirty="0">
                <a:solidFill>
                  <a:srgbClr val="184BB2"/>
                </a:solidFill>
                <a:latin typeface="Wingdings"/>
                <a:cs typeface="Wingdings"/>
              </a:rPr>
              <a:t>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Các cấu </a:t>
            </a:r>
            <a:r>
              <a:rPr sz="3600" dirty="0">
                <a:solidFill>
                  <a:srgbClr val="132767"/>
                </a:solidFill>
                <a:latin typeface="Times New Roman"/>
                <a:cs typeface="Times New Roman"/>
              </a:rPr>
              <a:t>trúc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điều</a:t>
            </a:r>
            <a:r>
              <a:rPr sz="3600" spc="-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khiển</a:t>
            </a:r>
            <a:endParaRPr sz="3600">
              <a:latin typeface="Times New Roman"/>
              <a:cs typeface="Times New Roman"/>
            </a:endParaRPr>
          </a:p>
          <a:p>
            <a:pPr marL="412750">
              <a:lnSpc>
                <a:spcPct val="100000"/>
              </a:lnSpc>
              <a:spcBef>
                <a:spcPts val="865"/>
              </a:spcBef>
            </a:pPr>
            <a:r>
              <a:rPr sz="3600" spc="-60" dirty="0">
                <a:solidFill>
                  <a:srgbClr val="22A2E2"/>
                </a:solidFill>
                <a:latin typeface="Wingdings"/>
                <a:cs typeface="Wingdings"/>
              </a:rPr>
              <a:t></a:t>
            </a:r>
            <a:r>
              <a:rPr sz="3600" spc="-60" dirty="0">
                <a:solidFill>
                  <a:srgbClr val="132767"/>
                </a:solidFill>
                <a:latin typeface="Times New Roman"/>
                <a:cs typeface="Times New Roman"/>
              </a:rPr>
              <a:t>Lệnh </a:t>
            </a:r>
            <a:r>
              <a:rPr sz="3600" dirty="0">
                <a:solidFill>
                  <a:srgbClr val="132767"/>
                </a:solidFill>
                <a:latin typeface="Times New Roman"/>
                <a:cs typeface="Times New Roman"/>
              </a:rPr>
              <a:t>rẽ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nhánh:</a:t>
            </a:r>
            <a:r>
              <a:rPr sz="3600" spc="3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3600" b="1" dirty="0">
                <a:solidFill>
                  <a:srgbClr val="132767"/>
                </a:solidFill>
                <a:latin typeface="Times New Roman"/>
                <a:cs typeface="Times New Roman"/>
              </a:rPr>
              <a:t>if</a:t>
            </a:r>
            <a:endParaRPr sz="3600">
              <a:latin typeface="Times New Roman"/>
              <a:cs typeface="Times New Roman"/>
            </a:endParaRPr>
          </a:p>
          <a:p>
            <a:pPr marL="412750">
              <a:lnSpc>
                <a:spcPct val="100000"/>
              </a:lnSpc>
              <a:spcBef>
                <a:spcPts val="865"/>
              </a:spcBef>
            </a:pPr>
            <a:r>
              <a:rPr sz="3600" spc="-60" dirty="0">
                <a:solidFill>
                  <a:srgbClr val="22A2E2"/>
                </a:solidFill>
                <a:latin typeface="Wingdings"/>
                <a:cs typeface="Wingdings"/>
              </a:rPr>
              <a:t></a:t>
            </a:r>
            <a:r>
              <a:rPr sz="3600" spc="-60" dirty="0">
                <a:solidFill>
                  <a:srgbClr val="132767"/>
                </a:solidFill>
                <a:latin typeface="Times New Roman"/>
                <a:cs typeface="Times New Roman"/>
              </a:rPr>
              <a:t>Lệnh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lựa chọn:</a:t>
            </a:r>
            <a:r>
              <a:rPr sz="3600" spc="4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36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switch</a:t>
            </a:r>
            <a:endParaRPr sz="3600">
              <a:latin typeface="Times New Roman"/>
              <a:cs typeface="Times New Roman"/>
            </a:endParaRPr>
          </a:p>
          <a:p>
            <a:pPr marL="412750">
              <a:lnSpc>
                <a:spcPct val="100000"/>
              </a:lnSpc>
              <a:spcBef>
                <a:spcPts val="865"/>
              </a:spcBef>
            </a:pPr>
            <a:r>
              <a:rPr sz="3600" spc="-75" dirty="0">
                <a:solidFill>
                  <a:srgbClr val="22A2E2"/>
                </a:solidFill>
                <a:latin typeface="Wingdings"/>
                <a:cs typeface="Wingdings"/>
              </a:rPr>
              <a:t></a:t>
            </a:r>
            <a:r>
              <a:rPr sz="3600" spc="-75" dirty="0">
                <a:solidFill>
                  <a:srgbClr val="132767"/>
                </a:solidFill>
                <a:latin typeface="Times New Roman"/>
                <a:cs typeface="Times New Roman"/>
              </a:rPr>
              <a:t>Các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cấu </a:t>
            </a:r>
            <a:r>
              <a:rPr sz="3600" dirty="0">
                <a:solidFill>
                  <a:srgbClr val="132767"/>
                </a:solidFill>
                <a:latin typeface="Times New Roman"/>
                <a:cs typeface="Times New Roman"/>
              </a:rPr>
              <a:t>trúc</a:t>
            </a:r>
            <a:r>
              <a:rPr sz="3600" spc="6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3600" spc="-5" dirty="0">
                <a:solidFill>
                  <a:srgbClr val="132767"/>
                </a:solidFill>
                <a:latin typeface="Times New Roman"/>
                <a:cs typeface="Times New Roman"/>
              </a:rPr>
              <a:t>lặp:</a:t>
            </a:r>
            <a:endParaRPr sz="360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860"/>
              </a:spcBef>
            </a:pPr>
            <a:r>
              <a:rPr sz="3600" b="1" dirty="0">
                <a:solidFill>
                  <a:srgbClr val="132767"/>
                </a:solidFill>
                <a:latin typeface="Times New Roman"/>
                <a:cs typeface="Times New Roman"/>
              </a:rPr>
              <a:t>for, </a:t>
            </a:r>
            <a:r>
              <a:rPr sz="36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while, </a:t>
            </a:r>
            <a:r>
              <a:rPr sz="3600" b="1" dirty="0">
                <a:solidFill>
                  <a:srgbClr val="132767"/>
                </a:solidFill>
                <a:latin typeface="Times New Roman"/>
                <a:cs typeface="Times New Roman"/>
              </a:rPr>
              <a:t>do ...</a:t>
            </a:r>
            <a:r>
              <a:rPr sz="3600" b="1" spc="-6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36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while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3</a:t>
            </a:fld>
            <a:endParaRPr spc="-5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82722" y="1010665"/>
            <a:ext cx="65030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Lệnh </a:t>
            </a:r>
            <a:r>
              <a:rPr sz="3600" i="1" dirty="0">
                <a:latin typeface="Arial"/>
                <a:cs typeface="Arial"/>
              </a:rPr>
              <a:t>break </a:t>
            </a:r>
            <a:r>
              <a:rPr sz="3600" dirty="0"/>
              <a:t>, </a:t>
            </a:r>
            <a:r>
              <a:rPr sz="3600" i="1" dirty="0">
                <a:latin typeface="Arial"/>
                <a:cs typeface="Arial"/>
              </a:rPr>
              <a:t>continue </a:t>
            </a:r>
            <a:r>
              <a:rPr sz="3600" dirty="0"/>
              <a:t>và</a:t>
            </a:r>
            <a:r>
              <a:rPr sz="3600" spc="-160" dirty="0"/>
              <a:t> </a:t>
            </a:r>
            <a:r>
              <a:rPr sz="3600" i="1" dirty="0">
                <a:latin typeface="Arial"/>
                <a:cs typeface="Arial"/>
              </a:rPr>
              <a:t>goto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40739" y="1699514"/>
            <a:ext cx="8300084" cy="4999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 algn="just">
              <a:lnSpc>
                <a:spcPct val="100000"/>
              </a:lnSpc>
              <a:spcBef>
                <a:spcPts val="100"/>
              </a:spcBef>
            </a:pPr>
            <a:r>
              <a:rPr sz="2400" spc="-114" dirty="0">
                <a:solidFill>
                  <a:srgbClr val="132767"/>
                </a:solidFill>
                <a:latin typeface="Wingdings"/>
                <a:cs typeface="Wingdings"/>
              </a:rPr>
              <a:t></a:t>
            </a:r>
            <a:r>
              <a:rPr sz="2400" spc="-114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132767"/>
                </a:solidFill>
                <a:latin typeface="Times New Roman"/>
                <a:cs typeface="Times New Roman"/>
              </a:rPr>
              <a:t>Câu </a:t>
            </a:r>
            <a:r>
              <a:rPr sz="24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lệnh goto: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Lệnh goto dùng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để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chuyển quyền điều khiển tới  một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câu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lệnh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nào đó được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chỉ định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bởi nhãn. Cú pháp như</a:t>
            </a:r>
            <a:r>
              <a:rPr sz="2400" spc="-12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sau:</a:t>
            </a:r>
            <a:endParaRPr sz="2400">
              <a:latin typeface="Times New Roman"/>
              <a:cs typeface="Times New Roman"/>
            </a:endParaRPr>
          </a:p>
          <a:p>
            <a:pPr marL="2755265" algn="just">
              <a:lnSpc>
                <a:spcPct val="100000"/>
              </a:lnSpc>
              <a:spcBef>
                <a:spcPts val="655"/>
              </a:spcBef>
            </a:pPr>
            <a:r>
              <a:rPr sz="2800" b="1" dirty="0">
                <a:solidFill>
                  <a:srgbClr val="FF0000"/>
                </a:solidFill>
                <a:latin typeface="Times New Roman"/>
                <a:cs typeface="Times New Roman"/>
              </a:rPr>
              <a:t>goto</a:t>
            </a:r>
            <a:r>
              <a:rPr sz="2800" b="1" spc="67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FF0000"/>
                </a:solidFill>
                <a:latin typeface="Times New Roman"/>
                <a:cs typeface="Times New Roman"/>
              </a:rPr>
              <a:t>label;</a:t>
            </a:r>
            <a:endParaRPr sz="2800">
              <a:latin typeface="Times New Roman"/>
              <a:cs typeface="Times New Roman"/>
            </a:endParaRPr>
          </a:p>
          <a:p>
            <a:pPr marL="355600" marR="5080" algn="just">
              <a:lnSpc>
                <a:spcPct val="100000"/>
              </a:lnSpc>
              <a:spcBef>
                <a:spcPts val="585"/>
              </a:spcBef>
            </a:pP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Trong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đó </a:t>
            </a:r>
            <a:r>
              <a:rPr sz="24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label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là một tên hợp lệ và tên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này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phải đặt trước lệnh  mà ta muốn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nhảy đến, cú pháp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như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sau</a:t>
            </a:r>
            <a:r>
              <a:rPr sz="2400" spc="-6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  <a:p>
            <a:pPr marL="2755265" algn="just">
              <a:lnSpc>
                <a:spcPct val="100000"/>
              </a:lnSpc>
              <a:spcBef>
                <a:spcPts val="660"/>
              </a:spcBef>
            </a:pPr>
            <a:r>
              <a:rPr sz="2800" b="1" dirty="0">
                <a:solidFill>
                  <a:srgbClr val="FF0000"/>
                </a:solidFill>
                <a:latin typeface="Times New Roman"/>
                <a:cs typeface="Times New Roman"/>
              </a:rPr>
              <a:t>label :</a:t>
            </a:r>
            <a:r>
              <a:rPr sz="2800" b="1" spc="-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FF0000"/>
                </a:solidFill>
                <a:latin typeface="Times New Roman"/>
                <a:cs typeface="Times New Roman"/>
              </a:rPr>
              <a:t>Satement;</a:t>
            </a:r>
            <a:endParaRPr sz="280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  <a:spcBef>
                <a:spcPts val="590"/>
              </a:spcBef>
            </a:pPr>
            <a:r>
              <a:rPr sz="2400" b="1" i="1" spc="-5" dirty="0">
                <a:solidFill>
                  <a:srgbClr val="132767"/>
                </a:solidFill>
                <a:latin typeface="Times New Roman"/>
                <a:cs typeface="Times New Roman"/>
              </a:rPr>
              <a:t>Chú </a:t>
            </a:r>
            <a:r>
              <a:rPr sz="2400" b="1" i="1" dirty="0">
                <a:solidFill>
                  <a:srgbClr val="132767"/>
                </a:solidFill>
                <a:latin typeface="Times New Roman"/>
                <a:cs typeface="Times New Roman"/>
              </a:rPr>
              <a:t>ý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  <a:p>
            <a:pPr marL="478155" marR="5080" indent="-234315" algn="just">
              <a:lnSpc>
                <a:spcPct val="100000"/>
              </a:lnSpc>
              <a:spcBef>
                <a:spcPts val="575"/>
              </a:spcBef>
              <a:buChar char="-"/>
              <a:tabLst>
                <a:tab pos="444500" algn="l"/>
              </a:tabLst>
            </a:pP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Nếu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lệnh </a:t>
            </a:r>
            <a:r>
              <a:rPr sz="24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goto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và </a:t>
            </a:r>
            <a:r>
              <a:rPr sz="24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label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nằm trong cùng một hàm thì lệnh </a:t>
            </a:r>
            <a:r>
              <a:rPr sz="24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goto 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ch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cho phép nhảy từ vị trí này sang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vị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trí khác trong thân hàm 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đó, </a:t>
            </a:r>
            <a:r>
              <a:rPr sz="2400" b="1" i="1" spc="-5" dirty="0">
                <a:solidFill>
                  <a:srgbClr val="132767"/>
                </a:solidFill>
                <a:latin typeface="Times New Roman"/>
                <a:cs typeface="Times New Roman"/>
              </a:rPr>
              <a:t>không </a:t>
            </a:r>
            <a:r>
              <a:rPr sz="2400" b="1" i="1" dirty="0">
                <a:solidFill>
                  <a:srgbClr val="132767"/>
                </a:solidFill>
                <a:latin typeface="Times New Roman"/>
                <a:cs typeface="Times New Roman"/>
              </a:rPr>
              <a:t>được </a:t>
            </a:r>
            <a:r>
              <a:rPr sz="2400" b="1" i="1" spc="-5" dirty="0">
                <a:solidFill>
                  <a:srgbClr val="132767"/>
                </a:solidFill>
                <a:latin typeface="Times New Roman"/>
                <a:cs typeface="Times New Roman"/>
              </a:rPr>
              <a:t>nhảy từ hàm này sang hàm</a:t>
            </a:r>
            <a:r>
              <a:rPr sz="2400" b="1" i="1" spc="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b="1" i="1" spc="-5" dirty="0">
                <a:solidFill>
                  <a:srgbClr val="132767"/>
                </a:solidFill>
                <a:latin typeface="Times New Roman"/>
                <a:cs typeface="Times New Roman"/>
              </a:rPr>
              <a:t>khác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.</a:t>
            </a:r>
            <a:endParaRPr sz="2400">
              <a:latin typeface="Times New Roman"/>
              <a:cs typeface="Times New Roman"/>
            </a:endParaRPr>
          </a:p>
          <a:p>
            <a:pPr marL="478155" marR="5080" indent="-234315" algn="just">
              <a:lnSpc>
                <a:spcPct val="100000"/>
              </a:lnSpc>
              <a:spcBef>
                <a:spcPts val="575"/>
              </a:spcBef>
              <a:buChar char="-"/>
              <a:tabLst>
                <a:tab pos="425450" algn="l"/>
              </a:tabLst>
            </a:pP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Không cho phép dùng lệnh </a:t>
            </a:r>
            <a:r>
              <a:rPr sz="24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goto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để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nhảy từ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ngoài vào trong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một 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khối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lệnh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nhưng cho phép nhảy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từ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trong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khối lệnh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ra</a:t>
            </a:r>
            <a:r>
              <a:rPr sz="2400" spc="-10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ngoài.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30</a:t>
            </a:fld>
            <a:endParaRPr spc="-5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82722" y="1010665"/>
            <a:ext cx="650303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Lệnh </a:t>
            </a:r>
            <a:r>
              <a:rPr sz="3600" i="1" dirty="0">
                <a:latin typeface="Arial"/>
                <a:cs typeface="Arial"/>
              </a:rPr>
              <a:t>break </a:t>
            </a:r>
            <a:r>
              <a:rPr sz="3600" dirty="0"/>
              <a:t>, </a:t>
            </a:r>
            <a:r>
              <a:rPr sz="3600" i="1" dirty="0">
                <a:latin typeface="Arial"/>
                <a:cs typeface="Arial"/>
              </a:rPr>
              <a:t>continue </a:t>
            </a:r>
            <a:r>
              <a:rPr sz="3600" dirty="0"/>
              <a:t>và</a:t>
            </a:r>
            <a:r>
              <a:rPr sz="3600" spc="-160" dirty="0"/>
              <a:t> </a:t>
            </a:r>
            <a:r>
              <a:rPr sz="3600" i="1" dirty="0">
                <a:latin typeface="Arial"/>
                <a:cs typeface="Arial"/>
              </a:rPr>
              <a:t>goto</a:t>
            </a:r>
            <a:endParaRPr sz="3600">
              <a:latin typeface="Arial"/>
              <a:cs typeface="Arial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1958339"/>
            <a:chOff x="457200" y="1436369"/>
            <a:chExt cx="9144000" cy="195833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457200" y="241553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16939" y="1774952"/>
            <a:ext cx="5251450" cy="4782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4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: Tính tổng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S = 1 + 2 + ... +</a:t>
            </a:r>
            <a:r>
              <a:rPr sz="2400" spc="-8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i="1" dirty="0">
                <a:solidFill>
                  <a:srgbClr val="132767"/>
                </a:solidFill>
                <a:latin typeface="Times New Roman"/>
                <a:cs typeface="Times New Roman"/>
              </a:rPr>
              <a:t>n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.</a:t>
            </a:r>
            <a:endParaRPr sz="2400">
              <a:latin typeface="Times New Roman"/>
              <a:cs typeface="Times New Roman"/>
            </a:endParaRPr>
          </a:p>
          <a:p>
            <a:pPr marL="12700" marR="2755900">
              <a:lnSpc>
                <a:spcPct val="100000"/>
              </a:lnSpc>
              <a:spcBef>
                <a:spcPts val="15"/>
              </a:spcBef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#include</a:t>
            </a:r>
            <a:r>
              <a:rPr sz="2400" spc="-7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&lt;stdio.h&gt;  main()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int n,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i,</a:t>
            </a:r>
            <a:r>
              <a:rPr sz="2400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s;</a:t>
            </a:r>
            <a:endParaRPr sz="2400">
              <a:latin typeface="Arial"/>
              <a:cs typeface="Arial"/>
            </a:endParaRPr>
          </a:p>
          <a:p>
            <a:pPr marL="354965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printf( "Nhap n: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"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); scanf( "%d",</a:t>
            </a:r>
            <a:r>
              <a:rPr sz="2400" spc="-6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&amp;n);</a:t>
            </a:r>
            <a:endParaRPr sz="2400">
              <a:latin typeface="Arial"/>
              <a:cs typeface="Arial"/>
            </a:endParaRPr>
          </a:p>
          <a:p>
            <a:pPr marL="354965">
              <a:lnSpc>
                <a:spcPct val="100000"/>
              </a:lnSpc>
            </a:pP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s = </a:t>
            </a: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0; </a:t>
            </a: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i =</a:t>
            </a:r>
            <a:r>
              <a:rPr sz="2400" b="1" spc="-5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132767"/>
                </a:solidFill>
                <a:latin typeface="Arial"/>
                <a:cs typeface="Arial"/>
              </a:rPr>
              <a:t>0;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loop:</a:t>
            </a:r>
            <a:endParaRPr sz="2400">
              <a:latin typeface="Arial"/>
              <a:cs typeface="Arial"/>
            </a:endParaRPr>
          </a:p>
          <a:p>
            <a:pPr marL="355600" marR="4008754">
              <a:lnSpc>
                <a:spcPct val="100000"/>
              </a:lnSpc>
            </a:pP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s +=</a:t>
            </a:r>
            <a:r>
              <a:rPr sz="2400" b="1" spc="-12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i;  i++;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b="1" dirty="0">
                <a:solidFill>
                  <a:srgbClr val="132767"/>
                </a:solidFill>
                <a:latin typeface="Arial"/>
                <a:cs typeface="Arial"/>
              </a:rPr>
              <a:t>if(i&lt;=n)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goto</a:t>
            </a:r>
            <a:r>
              <a:rPr sz="2400" b="1" spc="-4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sz="2400" b="1" spc="-5" dirty="0">
                <a:solidFill>
                  <a:srgbClr val="FF0000"/>
                </a:solidFill>
                <a:latin typeface="Arial"/>
                <a:cs typeface="Arial"/>
              </a:rPr>
              <a:t>loop;</a:t>
            </a:r>
            <a:endParaRPr sz="24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printf( "\n Tong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 =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%d ", </a:t>
            </a: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s</a:t>
            </a:r>
            <a:r>
              <a:rPr sz="2400" spc="-4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132767"/>
                </a:solidFill>
                <a:latin typeface="Arial"/>
                <a:cs typeface="Arial"/>
              </a:rPr>
              <a:t>);</a:t>
            </a:r>
            <a:endParaRPr sz="24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4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40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31</a:t>
            </a:fld>
            <a:endParaRPr spc="-5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94046" y="1043432"/>
            <a:ext cx="1650364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BÀI</a:t>
            </a:r>
            <a:r>
              <a:rPr sz="3200" spc="-75" dirty="0"/>
              <a:t> </a:t>
            </a:r>
            <a:r>
              <a:rPr sz="3200" spc="-5" dirty="0"/>
              <a:t>TẬP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40739" y="1701800"/>
            <a:ext cx="8300720" cy="485394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469900" indent="-457200" algn="just">
              <a:lnSpc>
                <a:spcPct val="100000"/>
              </a:lnSpc>
              <a:spcBef>
                <a:spcPts val="675"/>
              </a:spcBef>
              <a:buClr>
                <a:srgbClr val="184BB2"/>
              </a:buClr>
              <a:buAutoNum type="arabicPeriod"/>
              <a:tabLst>
                <a:tab pos="469900" algn="l"/>
              </a:tabLst>
            </a:pP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trình giải phương trình bậc nhất</a:t>
            </a:r>
            <a:r>
              <a:rPr sz="2400" spc="-4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ax+b=0.</a:t>
            </a:r>
            <a:endParaRPr sz="2400">
              <a:latin typeface="Times New Roman"/>
              <a:cs typeface="Times New Roman"/>
            </a:endParaRPr>
          </a:p>
          <a:p>
            <a:pPr marL="469900" marR="6350" indent="-457200" algn="just">
              <a:lnSpc>
                <a:spcPct val="100000"/>
              </a:lnSpc>
              <a:spcBef>
                <a:spcPts val="575"/>
              </a:spcBef>
              <a:buClr>
                <a:srgbClr val="184BB2"/>
              </a:buClr>
              <a:buAutoNum type="arabicPeriod"/>
              <a:tabLst>
                <a:tab pos="469900" algn="l"/>
              </a:tabLst>
            </a:pP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trình nhập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vào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từ bàn phím: giờ,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phút,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giây.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Cộng 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thêm một số giây cũng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được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nhập từ bàn phím.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Hãy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in ra kết 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quả sau khi cộng</a:t>
            </a:r>
            <a:r>
              <a:rPr sz="2400" spc="-4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xong.</a:t>
            </a:r>
            <a:endParaRPr sz="2400">
              <a:latin typeface="Times New Roman"/>
              <a:cs typeface="Times New Roman"/>
            </a:endParaRPr>
          </a:p>
          <a:p>
            <a:pPr marL="469900" indent="-457200" algn="just">
              <a:lnSpc>
                <a:spcPct val="100000"/>
              </a:lnSpc>
              <a:spcBef>
                <a:spcPts val="575"/>
              </a:spcBef>
              <a:buClr>
                <a:srgbClr val="184BB2"/>
              </a:buClr>
              <a:buAutoNum type="arabicPeriod"/>
              <a:tabLst>
                <a:tab pos="469900" algn="l"/>
              </a:tabLst>
            </a:pP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trình tìm số lớn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nhất của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bốn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số: a, b, c,</a:t>
            </a:r>
            <a:r>
              <a:rPr sz="2400" spc="-7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d.</a:t>
            </a:r>
            <a:endParaRPr sz="2400">
              <a:latin typeface="Times New Roman"/>
              <a:cs typeface="Times New Roman"/>
            </a:endParaRPr>
          </a:p>
          <a:p>
            <a:pPr marL="469900" marR="5715" indent="-457200" algn="just">
              <a:lnSpc>
                <a:spcPct val="100000"/>
              </a:lnSpc>
              <a:spcBef>
                <a:spcPts val="575"/>
              </a:spcBef>
              <a:buClr>
                <a:srgbClr val="184BB2"/>
              </a:buClr>
              <a:buAutoNum type="arabicPeriod"/>
              <a:tabLst>
                <a:tab pos="469900" algn="l"/>
              </a:tabLst>
            </a:pP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trình nhập vào các số nguyên cho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đến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khi nào gặp 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số 0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thì kết thúc.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Hãy đếm xem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có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bao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nhiêu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số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lẻ vừa được 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nhập</a:t>
            </a:r>
            <a:r>
              <a:rPr sz="2400" spc="-2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vào.</a:t>
            </a:r>
            <a:endParaRPr sz="2400">
              <a:latin typeface="Times New Roman"/>
              <a:cs typeface="Times New Roman"/>
            </a:endParaRPr>
          </a:p>
          <a:p>
            <a:pPr marL="469900" marR="5715" indent="-457200" algn="just">
              <a:lnSpc>
                <a:spcPct val="100000"/>
              </a:lnSpc>
              <a:spcBef>
                <a:spcPts val="580"/>
              </a:spcBef>
              <a:buClr>
                <a:srgbClr val="184BB2"/>
              </a:buClr>
              <a:buAutoNum type="arabicPeriod"/>
              <a:tabLst>
                <a:tab pos="469900" algn="l"/>
              </a:tabLst>
            </a:pP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trình tìm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USCLN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và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BSCNN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của 2 số a, b được  nhập vào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từ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bàn</a:t>
            </a:r>
            <a:r>
              <a:rPr sz="2400" spc="-4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phím.</a:t>
            </a:r>
            <a:endParaRPr sz="2400">
              <a:latin typeface="Times New Roman"/>
              <a:cs typeface="Times New Roman"/>
            </a:endParaRPr>
          </a:p>
          <a:p>
            <a:pPr marL="469900" marR="5080" indent="-457200" algn="just">
              <a:lnSpc>
                <a:spcPct val="100000"/>
              </a:lnSpc>
              <a:spcBef>
                <a:spcPts val="575"/>
              </a:spcBef>
              <a:buClr>
                <a:srgbClr val="184BB2"/>
              </a:buClr>
              <a:buAutoNum type="arabicPeriod"/>
              <a:tabLst>
                <a:tab pos="469900" algn="l"/>
              </a:tabLst>
            </a:pP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trình nhập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vào số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tự nhiên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N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rồi thông báo </a:t>
            </a:r>
            <a:r>
              <a:rPr sz="2400" spc="-10" dirty="0">
                <a:solidFill>
                  <a:srgbClr val="132767"/>
                </a:solidFill>
                <a:latin typeface="Times New Roman"/>
                <a:cs typeface="Times New Roman"/>
              </a:rPr>
              <a:t>lên 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màn hình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số đó có phải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là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số nguyên </a:t>
            </a:r>
            <a:r>
              <a:rPr sz="2400" spc="-5" dirty="0">
                <a:solidFill>
                  <a:srgbClr val="132767"/>
                </a:solidFill>
                <a:latin typeface="Times New Roman"/>
                <a:cs typeface="Times New Roman"/>
              </a:rPr>
              <a:t>tố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hay</a:t>
            </a:r>
            <a:r>
              <a:rPr sz="2400" spc="-8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132767"/>
                </a:solidFill>
                <a:latin typeface="Times New Roman"/>
                <a:cs typeface="Times New Roman"/>
              </a:rPr>
              <a:t>không.</a:t>
            </a:r>
            <a:endParaRPr sz="24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645"/>
              </a:lnSpc>
            </a:pPr>
            <a:fld id="{81D60167-4931-47E6-BA6A-407CBD079E47}" type="slidenum">
              <a:rPr spc="-5" dirty="0"/>
              <a:t>32</a:t>
            </a:fld>
            <a:endParaRPr spc="-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67532" y="980185"/>
            <a:ext cx="530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Times New Roman"/>
                <a:cs typeface="Times New Roman"/>
              </a:rPr>
              <a:t>Các lệnh </a:t>
            </a:r>
            <a:r>
              <a:rPr sz="3600" dirty="0">
                <a:latin typeface="Times New Roman"/>
                <a:cs typeface="Times New Roman"/>
              </a:rPr>
              <a:t>xuất/nhập dữ</a:t>
            </a:r>
            <a:r>
              <a:rPr sz="3600" spc="-90" dirty="0">
                <a:latin typeface="Times New Roman"/>
                <a:cs typeface="Times New Roman"/>
              </a:rPr>
              <a:t> </a:t>
            </a:r>
            <a:r>
              <a:rPr sz="3600" spc="-5" dirty="0">
                <a:latin typeface="Times New Roman"/>
                <a:cs typeface="Times New Roman"/>
              </a:rPr>
              <a:t>liệu</a:t>
            </a:r>
            <a:endParaRPr sz="36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457200" y="437387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40739" y="1838502"/>
            <a:ext cx="8148955" cy="3612515"/>
          </a:xfrm>
          <a:prstGeom prst="rect">
            <a:avLst/>
          </a:prstGeom>
        </p:spPr>
        <p:txBody>
          <a:bodyPr vert="horz" wrap="square" lIns="0" tIns="1003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2800" spc="795" dirty="0">
                <a:solidFill>
                  <a:srgbClr val="184BB2"/>
                </a:solidFill>
                <a:latin typeface="Wingdings"/>
                <a:cs typeface="Wingdings"/>
              </a:rPr>
              <a:t></a:t>
            </a:r>
            <a:r>
              <a:rPr sz="2800" spc="795" dirty="0">
                <a:solidFill>
                  <a:srgbClr val="132767"/>
                </a:solidFill>
                <a:latin typeface="Times New Roman"/>
                <a:cs typeface="Times New Roman"/>
              </a:rPr>
              <a:t>Sử</a:t>
            </a:r>
            <a:r>
              <a:rPr sz="2800" spc="-7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dụng thư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viện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&lt;stdio.h&gt;</a:t>
            </a:r>
            <a:endParaRPr sz="280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690"/>
              </a:spcBef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- </a:t>
            </a: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Xuất dữ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liệu: printf( const char</a:t>
            </a:r>
            <a:r>
              <a:rPr sz="2800" b="1" spc="-4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*format,...);</a:t>
            </a:r>
            <a:endParaRPr sz="2800">
              <a:latin typeface="Arial"/>
              <a:cs typeface="Arial"/>
            </a:endParaRPr>
          </a:p>
          <a:p>
            <a:pPr marL="469265">
              <a:lnSpc>
                <a:spcPct val="100000"/>
              </a:lnSpc>
              <a:spcBef>
                <a:spcPts val="670"/>
              </a:spcBef>
              <a:tabLst>
                <a:tab pos="755015" algn="l"/>
              </a:tabLst>
            </a:pPr>
            <a:r>
              <a:rPr sz="2800" dirty="0">
                <a:solidFill>
                  <a:srgbClr val="22A2E2"/>
                </a:solidFill>
                <a:latin typeface="Arial"/>
                <a:cs typeface="Arial"/>
              </a:rPr>
              <a:t>-	</a:t>
            </a: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Nhập dữ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liệu: scanf( const char</a:t>
            </a:r>
            <a:r>
              <a:rPr sz="2800" b="1" spc="-3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*format,…);</a:t>
            </a:r>
            <a:endParaRPr sz="2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spc="795" dirty="0">
                <a:solidFill>
                  <a:srgbClr val="184BB2"/>
                </a:solidFill>
                <a:latin typeface="Wingdings"/>
                <a:cs typeface="Wingdings"/>
              </a:rPr>
              <a:t></a:t>
            </a:r>
            <a:r>
              <a:rPr sz="2800" spc="795" dirty="0">
                <a:solidFill>
                  <a:srgbClr val="132767"/>
                </a:solidFill>
                <a:latin typeface="Times New Roman"/>
                <a:cs typeface="Times New Roman"/>
              </a:rPr>
              <a:t>Sử</a:t>
            </a:r>
            <a:r>
              <a:rPr sz="2800" spc="-7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dụng thư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viện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&lt;iostream.h&gt;</a:t>
            </a:r>
            <a:endParaRPr sz="2800">
              <a:latin typeface="Times New Roman"/>
              <a:cs typeface="Times New Roman"/>
            </a:endParaRPr>
          </a:p>
          <a:p>
            <a:pPr marL="685800" indent="-216535">
              <a:lnSpc>
                <a:spcPct val="100000"/>
              </a:lnSpc>
              <a:spcBef>
                <a:spcPts val="690"/>
              </a:spcBef>
              <a:buChar char="-"/>
              <a:tabLst>
                <a:tab pos="686435" algn="l"/>
              </a:tabLst>
            </a:pP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Xuất dữ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liệu:</a:t>
            </a:r>
            <a:r>
              <a:rPr sz="2800" b="1" spc="-2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cout&lt;&lt;value1&lt;&lt;...&lt;&lt;valueN;</a:t>
            </a:r>
            <a:endParaRPr sz="2800">
              <a:latin typeface="Arial"/>
              <a:cs typeface="Arial"/>
            </a:endParaRPr>
          </a:p>
          <a:p>
            <a:pPr marL="685800" indent="-217170">
              <a:lnSpc>
                <a:spcPct val="100000"/>
              </a:lnSpc>
              <a:spcBef>
                <a:spcPts val="655"/>
              </a:spcBef>
              <a:buChar char="-"/>
              <a:tabLst>
                <a:tab pos="686435" algn="l"/>
              </a:tabLst>
            </a:pP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Nhập dữ liệu: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 cin&gt;&gt;VarName;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" y="5353050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70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7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4</a:t>
            </a:fld>
            <a:endParaRPr spc="-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67532" y="980185"/>
            <a:ext cx="530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Times New Roman"/>
                <a:cs typeface="Times New Roman"/>
              </a:rPr>
              <a:t>Các lệnh </a:t>
            </a:r>
            <a:r>
              <a:rPr sz="3600" dirty="0">
                <a:latin typeface="Times New Roman"/>
                <a:cs typeface="Times New Roman"/>
              </a:rPr>
              <a:t>xuất/nhập dữ</a:t>
            </a:r>
            <a:r>
              <a:rPr sz="3600" spc="-90" dirty="0">
                <a:latin typeface="Times New Roman"/>
                <a:cs typeface="Times New Roman"/>
              </a:rPr>
              <a:t> </a:t>
            </a:r>
            <a:r>
              <a:rPr sz="3600" spc="-5" dirty="0">
                <a:latin typeface="Times New Roman"/>
                <a:cs typeface="Times New Roman"/>
              </a:rPr>
              <a:t>liệu</a:t>
            </a:r>
            <a:endParaRPr sz="36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457200" y="339470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69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6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764540" y="1612188"/>
            <a:ext cx="6695440" cy="4892675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88900">
              <a:lnSpc>
                <a:spcPct val="100000"/>
              </a:lnSpc>
              <a:spcBef>
                <a:spcPts val="770"/>
              </a:spcBef>
            </a:pPr>
            <a:r>
              <a:rPr sz="2800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 </a:t>
            </a:r>
            <a:r>
              <a:rPr sz="2800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: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 chương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trình tính</a:t>
            </a:r>
            <a:r>
              <a:rPr sz="2800" spc="-8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x</a:t>
            </a:r>
            <a:r>
              <a:rPr sz="2775" baseline="25525" dirty="0">
                <a:solidFill>
                  <a:srgbClr val="132767"/>
                </a:solidFill>
                <a:latin typeface="Times New Roman"/>
                <a:cs typeface="Times New Roman"/>
              </a:rPr>
              <a:t>2</a:t>
            </a:r>
            <a:endParaRPr sz="2775" baseline="25525">
              <a:latin typeface="Times New Roman"/>
              <a:cs typeface="Times New Roman"/>
            </a:endParaRPr>
          </a:p>
          <a:p>
            <a:pPr marL="88900">
              <a:lnSpc>
                <a:spcPct val="100000"/>
              </a:lnSpc>
              <a:spcBef>
                <a:spcPts val="670"/>
              </a:spcBef>
            </a:pPr>
            <a:r>
              <a:rPr sz="28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Cách</a:t>
            </a:r>
            <a:r>
              <a:rPr sz="2800" b="1" spc="-1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132767"/>
                </a:solidFill>
                <a:latin typeface="Times New Roman"/>
                <a:cs typeface="Times New Roman"/>
              </a:rPr>
              <a:t>1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:</a:t>
            </a:r>
            <a:endParaRPr sz="2800">
              <a:latin typeface="Times New Roman"/>
              <a:cs typeface="Times New Roman"/>
            </a:endParaRPr>
          </a:p>
          <a:p>
            <a:pPr marL="88900" marR="3606800" algn="just">
              <a:lnSpc>
                <a:spcPct val="100000"/>
              </a:lnSpc>
              <a:spcBef>
                <a:spcPts val="20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#include &lt;stdio.h&gt;  #include</a:t>
            </a:r>
            <a:r>
              <a:rPr sz="2800" spc="-7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&lt;conio.h&gt;  main()</a:t>
            </a:r>
            <a:endParaRPr sz="2800">
              <a:latin typeface="Arial"/>
              <a:cs typeface="Arial"/>
            </a:endParaRPr>
          </a:p>
          <a:p>
            <a:pPr marL="8890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800">
              <a:latin typeface="Arial"/>
              <a:cs typeface="Arial"/>
            </a:endParaRPr>
          </a:p>
          <a:p>
            <a:pPr marL="43180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float</a:t>
            </a:r>
            <a:r>
              <a:rPr sz="2800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x;</a:t>
            </a:r>
            <a:endParaRPr sz="2800">
              <a:latin typeface="Arial"/>
              <a:cs typeface="Arial"/>
            </a:endParaRPr>
          </a:p>
          <a:p>
            <a:pPr marL="431165" marR="30480">
              <a:lnSpc>
                <a:spcPct val="100000"/>
              </a:lnSpc>
              <a:tabLst>
                <a:tab pos="2390775" algn="l"/>
              </a:tabLst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printf(”\nNhap x = “); scanf(“%f”,</a:t>
            </a: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&amp;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x);  printf(”\n</a:t>
            </a: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%f	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binh phuong = </a:t>
            </a:r>
            <a:r>
              <a:rPr sz="2800" b="1" spc="-5" dirty="0">
                <a:solidFill>
                  <a:srgbClr val="FF0000"/>
                </a:solidFill>
                <a:latin typeface="Arial"/>
                <a:cs typeface="Arial"/>
              </a:rPr>
              <a:t>%f</a:t>
            </a:r>
            <a:r>
              <a:rPr sz="2800" spc="-5" dirty="0">
                <a:solidFill>
                  <a:srgbClr val="132767"/>
                </a:solidFill>
                <a:latin typeface="Arial"/>
                <a:cs typeface="Arial"/>
              </a:rPr>
              <a:t>“, </a:t>
            </a: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x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,</a:t>
            </a:r>
            <a:r>
              <a:rPr sz="2800" spc="-7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x*x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);  getch();</a:t>
            </a:r>
            <a:endParaRPr sz="2800">
              <a:latin typeface="Arial"/>
              <a:cs typeface="Arial"/>
            </a:endParaRPr>
          </a:p>
          <a:p>
            <a:pPr marL="8890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" y="6332220"/>
            <a:ext cx="9144000" cy="982980"/>
          </a:xfrm>
          <a:custGeom>
            <a:avLst/>
            <a:gdLst/>
            <a:ahLst/>
            <a:cxnLst/>
            <a:rect l="l" t="t" r="r" b="b"/>
            <a:pathLst>
              <a:path w="9144000" h="982979">
                <a:moveTo>
                  <a:pt x="9144000" y="982980"/>
                </a:moveTo>
                <a:lnTo>
                  <a:pt x="9144000" y="0"/>
                </a:lnTo>
                <a:lnTo>
                  <a:pt x="0" y="0"/>
                </a:lnTo>
                <a:lnTo>
                  <a:pt x="0" y="982980"/>
                </a:lnTo>
                <a:lnTo>
                  <a:pt x="9144000" y="9829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5</a:t>
            </a:fld>
            <a:endParaRPr spc="-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67532" y="980185"/>
            <a:ext cx="530415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latin typeface="Times New Roman"/>
                <a:cs typeface="Times New Roman"/>
              </a:rPr>
              <a:t>Các lệnh </a:t>
            </a:r>
            <a:r>
              <a:rPr sz="3600" dirty="0">
                <a:latin typeface="Times New Roman"/>
                <a:cs typeface="Times New Roman"/>
              </a:rPr>
              <a:t>xuất/nhập dữ</a:t>
            </a:r>
            <a:r>
              <a:rPr sz="3600" spc="-90" dirty="0">
                <a:latin typeface="Times New Roman"/>
                <a:cs typeface="Times New Roman"/>
              </a:rPr>
              <a:t> </a:t>
            </a:r>
            <a:r>
              <a:rPr sz="3600" spc="-5" dirty="0">
                <a:latin typeface="Times New Roman"/>
                <a:cs typeface="Times New Roman"/>
              </a:rPr>
              <a:t>liệu</a:t>
            </a:r>
            <a:endParaRPr sz="36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/>
          <p:nvPr/>
        </p:nvSpPr>
        <p:spPr>
          <a:xfrm>
            <a:off x="457200" y="3394709"/>
            <a:ext cx="9144000" cy="979169"/>
          </a:xfrm>
          <a:custGeom>
            <a:avLst/>
            <a:gdLst/>
            <a:ahLst/>
            <a:cxnLst/>
            <a:rect l="l" t="t" r="r" b="b"/>
            <a:pathLst>
              <a:path w="9144000" h="979170">
                <a:moveTo>
                  <a:pt x="9144000" y="979169"/>
                </a:moveTo>
                <a:lnTo>
                  <a:pt x="9144000" y="0"/>
                </a:lnTo>
                <a:lnTo>
                  <a:pt x="0" y="0"/>
                </a:lnTo>
                <a:lnTo>
                  <a:pt x="0" y="979170"/>
                </a:lnTo>
                <a:lnTo>
                  <a:pt x="9144000" y="97916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916939" y="1773427"/>
            <a:ext cx="6856730" cy="4722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spc="-5" dirty="0">
                <a:solidFill>
                  <a:srgbClr val="132767"/>
                </a:solidFill>
                <a:latin typeface="Times New Roman"/>
                <a:cs typeface="Times New Roman"/>
              </a:rPr>
              <a:t>Cách</a:t>
            </a:r>
            <a:r>
              <a:rPr sz="2800" b="1" spc="-1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132767"/>
                </a:solidFill>
                <a:latin typeface="Times New Roman"/>
                <a:cs typeface="Times New Roman"/>
              </a:rPr>
              <a:t>2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:</a:t>
            </a:r>
            <a:endParaRPr sz="2800">
              <a:latin typeface="Times New Roman"/>
              <a:cs typeface="Times New Roman"/>
            </a:endParaRPr>
          </a:p>
          <a:p>
            <a:pPr marL="12700" marR="3096260">
              <a:lnSpc>
                <a:spcPct val="100000"/>
              </a:lnSpc>
              <a:spcBef>
                <a:spcPts val="20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#include &lt;iostream&gt;  #include &lt;conio.h&gt; 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using namespace</a:t>
            </a:r>
            <a:r>
              <a:rPr sz="2800" b="1" spc="-7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std; 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main()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80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float</a:t>
            </a:r>
            <a:r>
              <a:rPr sz="2800" spc="-1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x;</a:t>
            </a:r>
            <a:endParaRPr sz="2800">
              <a:latin typeface="Arial"/>
              <a:cs typeface="Arial"/>
            </a:endParaRPr>
          </a:p>
          <a:p>
            <a:pPr marL="355600" marR="508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cout&lt;&lt;endl&lt;&lt;”Nhap x = “; cin&gt;&gt;x;  cout&lt;&lt;endl&lt;&lt;x&lt;&lt;” binh phuong = “&lt;&lt;x*x;  getch();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8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7200" y="6332220"/>
            <a:ext cx="9144000" cy="982980"/>
          </a:xfrm>
          <a:custGeom>
            <a:avLst/>
            <a:gdLst/>
            <a:ahLst/>
            <a:cxnLst/>
            <a:rect l="l" t="t" r="r" b="b"/>
            <a:pathLst>
              <a:path w="9144000" h="982979">
                <a:moveTo>
                  <a:pt x="9144000" y="982980"/>
                </a:moveTo>
                <a:lnTo>
                  <a:pt x="9144000" y="0"/>
                </a:lnTo>
                <a:lnTo>
                  <a:pt x="0" y="0"/>
                </a:lnTo>
                <a:lnTo>
                  <a:pt x="0" y="982980"/>
                </a:lnTo>
                <a:lnTo>
                  <a:pt x="9144000" y="9829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6</a:t>
            </a:fld>
            <a:endParaRPr spc="-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18942" y="1043432"/>
            <a:ext cx="5601970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CÁC CẤU TRÚC ĐiỀU</a:t>
            </a:r>
            <a:r>
              <a:rPr sz="3200" spc="-20" dirty="0"/>
              <a:t> </a:t>
            </a:r>
            <a:r>
              <a:rPr sz="3200" spc="-5" dirty="0"/>
              <a:t>KHIỂN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840739" y="1686102"/>
            <a:ext cx="5669280" cy="1054100"/>
          </a:xfrm>
          <a:prstGeom prst="rect">
            <a:avLst/>
          </a:prstGeom>
        </p:spPr>
        <p:txBody>
          <a:bodyPr vert="horz" wrap="square" lIns="0" tIns="1003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90"/>
              </a:spcBef>
            </a:pPr>
            <a:r>
              <a:rPr sz="2800" spc="475" dirty="0">
                <a:solidFill>
                  <a:srgbClr val="184BB2"/>
                </a:solidFill>
                <a:latin typeface="Wingdings"/>
                <a:cs typeface="Wingdings"/>
              </a:rPr>
              <a:t></a:t>
            </a:r>
            <a:r>
              <a:rPr sz="2800" b="1" spc="475" dirty="0">
                <a:solidFill>
                  <a:srgbClr val="FF0000"/>
                </a:solidFill>
                <a:latin typeface="Times New Roman"/>
                <a:cs typeface="Times New Roman"/>
              </a:rPr>
              <a:t>Lệnh</a:t>
            </a:r>
            <a:r>
              <a:rPr sz="2800" b="1" spc="-1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FF0000"/>
                </a:solidFill>
                <a:latin typeface="Times New Roman"/>
                <a:cs typeface="Times New Roman"/>
              </a:rPr>
              <a:t>if</a:t>
            </a:r>
            <a:endParaRPr sz="2800">
              <a:latin typeface="Times New Roman"/>
              <a:cs typeface="Times New Roman"/>
            </a:endParaRPr>
          </a:p>
          <a:p>
            <a:pPr marL="2412365">
              <a:lnSpc>
                <a:spcPct val="100000"/>
              </a:lnSpc>
              <a:spcBef>
                <a:spcPts val="690"/>
              </a:spcBef>
            </a:pP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if (B) </a:t>
            </a: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S1;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[ else</a:t>
            </a:r>
            <a:r>
              <a:rPr sz="2800" b="1" spc="-7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S2;]</a:t>
            </a:r>
            <a:endParaRPr sz="28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421127" y="3045967"/>
            <a:ext cx="14541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132767"/>
                </a:solidFill>
                <a:latin typeface="Calibri"/>
                <a:cs typeface="Calibri"/>
              </a:rPr>
              <a:t>(</a:t>
            </a:r>
            <a:r>
              <a:rPr sz="1800" spc="-5" dirty="0">
                <a:solidFill>
                  <a:srgbClr val="132767"/>
                </a:solidFill>
                <a:latin typeface="Calibri"/>
                <a:cs typeface="Calibri"/>
              </a:rPr>
              <a:t>Không </a:t>
            </a:r>
            <a:r>
              <a:rPr sz="1800" spc="-10" dirty="0">
                <a:solidFill>
                  <a:srgbClr val="132767"/>
                </a:solidFill>
                <a:latin typeface="Calibri"/>
                <a:cs typeface="Calibri"/>
              </a:rPr>
              <a:t>có</a:t>
            </a:r>
            <a:r>
              <a:rPr sz="1800" spc="-50" dirty="0">
                <a:solidFill>
                  <a:srgbClr val="132767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132767"/>
                </a:solidFill>
                <a:latin typeface="Calibri"/>
                <a:cs typeface="Calibri"/>
              </a:rPr>
              <a:t>else)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606031" y="3095497"/>
            <a:ext cx="8128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132767"/>
                </a:solidFill>
                <a:latin typeface="Calibri"/>
                <a:cs typeface="Calibri"/>
              </a:rPr>
              <a:t>(</a:t>
            </a:r>
            <a:r>
              <a:rPr sz="1800" spc="-10" dirty="0">
                <a:solidFill>
                  <a:srgbClr val="132767"/>
                </a:solidFill>
                <a:latin typeface="Calibri"/>
                <a:cs typeface="Calibri"/>
              </a:rPr>
              <a:t>có</a:t>
            </a:r>
            <a:r>
              <a:rPr sz="1800" spc="-75" dirty="0">
                <a:solidFill>
                  <a:srgbClr val="132767"/>
                </a:solidFill>
                <a:latin typeface="Calibri"/>
                <a:cs typeface="Calibri"/>
              </a:rPr>
              <a:t> </a:t>
            </a:r>
            <a:r>
              <a:rPr sz="1800" b="1" dirty="0">
                <a:solidFill>
                  <a:srgbClr val="132767"/>
                </a:solidFill>
                <a:latin typeface="Calibri"/>
                <a:cs typeface="Calibri"/>
              </a:rPr>
              <a:t>else)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2441448" y="3412997"/>
            <a:ext cx="1413510" cy="961390"/>
            <a:chOff x="2441448" y="3412997"/>
            <a:chExt cx="1413510" cy="961390"/>
          </a:xfrm>
        </p:grpSpPr>
        <p:sp>
          <p:nvSpPr>
            <p:cNvPr id="12" name="object 12"/>
            <p:cNvSpPr/>
            <p:nvPr/>
          </p:nvSpPr>
          <p:spPr>
            <a:xfrm>
              <a:off x="2441448" y="3412997"/>
              <a:ext cx="1413510" cy="961390"/>
            </a:xfrm>
            <a:custGeom>
              <a:avLst/>
              <a:gdLst/>
              <a:ahLst/>
              <a:cxnLst/>
              <a:rect l="l" t="t" r="r" b="b"/>
              <a:pathLst>
                <a:path w="1413510" h="961389">
                  <a:moveTo>
                    <a:pt x="745236" y="440436"/>
                  </a:moveTo>
                  <a:lnTo>
                    <a:pt x="711708" y="440436"/>
                  </a:lnTo>
                  <a:lnTo>
                    <a:pt x="711708" y="0"/>
                  </a:lnTo>
                  <a:lnTo>
                    <a:pt x="701802" y="0"/>
                  </a:lnTo>
                  <a:lnTo>
                    <a:pt x="701802" y="440436"/>
                  </a:lnTo>
                  <a:lnTo>
                    <a:pt x="669036" y="440436"/>
                  </a:lnTo>
                  <a:lnTo>
                    <a:pt x="701802" y="505980"/>
                  </a:lnTo>
                  <a:lnTo>
                    <a:pt x="707136" y="516636"/>
                  </a:lnTo>
                  <a:lnTo>
                    <a:pt x="711708" y="507492"/>
                  </a:lnTo>
                  <a:lnTo>
                    <a:pt x="745236" y="440436"/>
                  </a:lnTo>
                  <a:close/>
                </a:path>
                <a:path w="1413510" h="961389">
                  <a:moveTo>
                    <a:pt x="1413510" y="875538"/>
                  </a:moveTo>
                  <a:lnTo>
                    <a:pt x="707136" y="540258"/>
                  </a:lnTo>
                  <a:lnTo>
                    <a:pt x="0" y="875538"/>
                  </a:lnTo>
                  <a:lnTo>
                    <a:pt x="13716" y="882053"/>
                  </a:lnTo>
                  <a:lnTo>
                    <a:pt x="179997" y="960882"/>
                  </a:lnTo>
                  <a:lnTo>
                    <a:pt x="202653" y="960882"/>
                  </a:lnTo>
                  <a:lnTo>
                    <a:pt x="23317" y="875538"/>
                  </a:lnTo>
                  <a:lnTo>
                    <a:pt x="704850" y="551218"/>
                  </a:lnTo>
                  <a:lnTo>
                    <a:pt x="706755" y="550316"/>
                  </a:lnTo>
                  <a:lnTo>
                    <a:pt x="708660" y="551218"/>
                  </a:lnTo>
                  <a:lnTo>
                    <a:pt x="1390929" y="875538"/>
                  </a:lnTo>
                  <a:lnTo>
                    <a:pt x="1211389" y="960882"/>
                  </a:lnTo>
                  <a:lnTo>
                    <a:pt x="1233703" y="960882"/>
                  </a:lnTo>
                  <a:lnTo>
                    <a:pt x="1400556" y="881697"/>
                  </a:lnTo>
                  <a:lnTo>
                    <a:pt x="1413510" y="87553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2955036" y="4101845"/>
              <a:ext cx="464184" cy="272415"/>
            </a:xfrm>
            <a:custGeom>
              <a:avLst/>
              <a:gdLst/>
              <a:ahLst/>
              <a:cxnLst/>
              <a:rect l="l" t="t" r="r" b="b"/>
              <a:pathLst>
                <a:path w="464185" h="272414">
                  <a:moveTo>
                    <a:pt x="464057" y="272034"/>
                  </a:moveTo>
                  <a:lnTo>
                    <a:pt x="464057" y="0"/>
                  </a:lnTo>
                  <a:lnTo>
                    <a:pt x="0" y="0"/>
                  </a:lnTo>
                  <a:lnTo>
                    <a:pt x="0" y="272034"/>
                  </a:lnTo>
                  <a:lnTo>
                    <a:pt x="464057" y="27203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3033776" y="4123436"/>
            <a:ext cx="13970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solidFill>
                  <a:srgbClr val="132767"/>
                </a:solidFill>
                <a:latin typeface="Calibri"/>
                <a:cs typeface="Calibri"/>
              </a:rPr>
              <a:t>B</a:t>
            </a:r>
            <a:endParaRPr sz="1600">
              <a:latin typeface="Calibri"/>
              <a:cs typeface="Calibri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1791461" y="3412997"/>
            <a:ext cx="5927725" cy="961390"/>
            <a:chOff x="1791461" y="3412997"/>
            <a:chExt cx="5927725" cy="961390"/>
          </a:xfrm>
        </p:grpSpPr>
        <p:sp>
          <p:nvSpPr>
            <p:cNvPr id="16" name="object 16"/>
            <p:cNvSpPr/>
            <p:nvPr/>
          </p:nvSpPr>
          <p:spPr>
            <a:xfrm>
              <a:off x="1791462" y="3412997"/>
              <a:ext cx="5927725" cy="961390"/>
            </a:xfrm>
            <a:custGeom>
              <a:avLst/>
              <a:gdLst/>
              <a:ahLst/>
              <a:cxnLst/>
              <a:rect l="l" t="t" r="r" b="b"/>
              <a:pathLst>
                <a:path w="5927725" h="961389">
                  <a:moveTo>
                    <a:pt x="9144" y="875538"/>
                  </a:moveTo>
                  <a:lnTo>
                    <a:pt x="0" y="875538"/>
                  </a:lnTo>
                  <a:lnTo>
                    <a:pt x="0" y="960882"/>
                  </a:lnTo>
                  <a:lnTo>
                    <a:pt x="9144" y="960882"/>
                  </a:lnTo>
                  <a:lnTo>
                    <a:pt x="9144" y="875538"/>
                  </a:lnTo>
                  <a:close/>
                </a:path>
                <a:path w="5927725" h="961389">
                  <a:moveTo>
                    <a:pt x="635508" y="870966"/>
                  </a:moveTo>
                  <a:lnTo>
                    <a:pt x="17526" y="870966"/>
                  </a:lnTo>
                  <a:lnTo>
                    <a:pt x="17526" y="880110"/>
                  </a:lnTo>
                  <a:lnTo>
                    <a:pt x="635508" y="880110"/>
                  </a:lnTo>
                  <a:lnTo>
                    <a:pt x="635508" y="870966"/>
                  </a:lnTo>
                  <a:close/>
                </a:path>
                <a:path w="5927725" h="961389">
                  <a:moveTo>
                    <a:pt x="2683764" y="870966"/>
                  </a:moveTo>
                  <a:lnTo>
                    <a:pt x="2065020" y="870966"/>
                  </a:lnTo>
                  <a:lnTo>
                    <a:pt x="2065020" y="880110"/>
                  </a:lnTo>
                  <a:lnTo>
                    <a:pt x="2666238" y="880110"/>
                  </a:lnTo>
                  <a:lnTo>
                    <a:pt x="2666238" y="960894"/>
                  </a:lnTo>
                  <a:lnTo>
                    <a:pt x="2675382" y="960894"/>
                  </a:lnTo>
                  <a:lnTo>
                    <a:pt x="2675382" y="880110"/>
                  </a:lnTo>
                  <a:lnTo>
                    <a:pt x="2683764" y="880110"/>
                  </a:lnTo>
                  <a:lnTo>
                    <a:pt x="2683764" y="870966"/>
                  </a:lnTo>
                  <a:close/>
                </a:path>
                <a:path w="5927725" h="961389">
                  <a:moveTo>
                    <a:pt x="5259324" y="440436"/>
                  </a:moveTo>
                  <a:lnTo>
                    <a:pt x="5225796" y="440436"/>
                  </a:lnTo>
                  <a:lnTo>
                    <a:pt x="5225796" y="0"/>
                  </a:lnTo>
                  <a:lnTo>
                    <a:pt x="5215890" y="0"/>
                  </a:lnTo>
                  <a:lnTo>
                    <a:pt x="5215890" y="440436"/>
                  </a:lnTo>
                  <a:lnTo>
                    <a:pt x="5183124" y="440436"/>
                  </a:lnTo>
                  <a:lnTo>
                    <a:pt x="5215890" y="505980"/>
                  </a:lnTo>
                  <a:lnTo>
                    <a:pt x="5221224" y="516636"/>
                  </a:lnTo>
                  <a:lnTo>
                    <a:pt x="5225796" y="507492"/>
                  </a:lnTo>
                  <a:lnTo>
                    <a:pt x="5259324" y="440436"/>
                  </a:lnTo>
                  <a:close/>
                </a:path>
                <a:path w="5927725" h="961389">
                  <a:moveTo>
                    <a:pt x="5927598" y="875538"/>
                  </a:moveTo>
                  <a:lnTo>
                    <a:pt x="5221224" y="540258"/>
                  </a:lnTo>
                  <a:lnTo>
                    <a:pt x="4514088" y="875538"/>
                  </a:lnTo>
                  <a:lnTo>
                    <a:pt x="4527804" y="882053"/>
                  </a:lnTo>
                  <a:lnTo>
                    <a:pt x="4694085" y="960882"/>
                  </a:lnTo>
                  <a:lnTo>
                    <a:pt x="4716742" y="960882"/>
                  </a:lnTo>
                  <a:lnTo>
                    <a:pt x="4537405" y="875538"/>
                  </a:lnTo>
                  <a:lnTo>
                    <a:pt x="5218938" y="551218"/>
                  </a:lnTo>
                  <a:lnTo>
                    <a:pt x="5220843" y="550316"/>
                  </a:lnTo>
                  <a:lnTo>
                    <a:pt x="5222748" y="551218"/>
                  </a:lnTo>
                  <a:lnTo>
                    <a:pt x="5905017" y="875538"/>
                  </a:lnTo>
                  <a:lnTo>
                    <a:pt x="5725477" y="960882"/>
                  </a:lnTo>
                  <a:lnTo>
                    <a:pt x="5747791" y="960882"/>
                  </a:lnTo>
                  <a:lnTo>
                    <a:pt x="5914644" y="881697"/>
                  </a:lnTo>
                  <a:lnTo>
                    <a:pt x="5927598" y="875538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819138" y="4101845"/>
              <a:ext cx="464184" cy="272415"/>
            </a:xfrm>
            <a:custGeom>
              <a:avLst/>
              <a:gdLst/>
              <a:ahLst/>
              <a:cxnLst/>
              <a:rect l="l" t="t" r="r" b="b"/>
              <a:pathLst>
                <a:path w="464184" h="272414">
                  <a:moveTo>
                    <a:pt x="464057" y="272034"/>
                  </a:moveTo>
                  <a:lnTo>
                    <a:pt x="464057" y="0"/>
                  </a:lnTo>
                  <a:lnTo>
                    <a:pt x="0" y="0"/>
                  </a:lnTo>
                  <a:lnTo>
                    <a:pt x="0" y="272034"/>
                  </a:lnTo>
                  <a:lnTo>
                    <a:pt x="464057" y="27203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1990598" y="3951224"/>
            <a:ext cx="12700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132767"/>
                </a:solidFill>
                <a:latin typeface="Calibri"/>
                <a:cs typeface="Calibri"/>
              </a:rPr>
              <a:t>+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36973" y="3955796"/>
            <a:ext cx="93345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132767"/>
                </a:solidFill>
                <a:latin typeface="Times New Roman"/>
                <a:cs typeface="Times New Roman"/>
              </a:rPr>
              <a:t>-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897878" y="4123436"/>
            <a:ext cx="13970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solidFill>
                  <a:srgbClr val="132767"/>
                </a:solidFill>
                <a:latin typeface="Calibri"/>
                <a:cs typeface="Calibri"/>
              </a:rPr>
              <a:t>B</a:t>
            </a:r>
            <a:endParaRPr sz="1600">
              <a:latin typeface="Calibri"/>
              <a:cs typeface="Calibri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457200" y="4283964"/>
            <a:ext cx="9144000" cy="1069340"/>
            <a:chOff x="457200" y="4283964"/>
            <a:chExt cx="9144000" cy="1069340"/>
          </a:xfrm>
        </p:grpSpPr>
        <p:sp>
          <p:nvSpPr>
            <p:cNvPr id="22" name="object 22"/>
            <p:cNvSpPr/>
            <p:nvPr/>
          </p:nvSpPr>
          <p:spPr>
            <a:xfrm>
              <a:off x="5655564" y="4283963"/>
              <a:ext cx="2701290" cy="90170"/>
            </a:xfrm>
            <a:custGeom>
              <a:avLst/>
              <a:gdLst/>
              <a:ahLst/>
              <a:cxnLst/>
              <a:rect l="l" t="t" r="r" b="b"/>
              <a:pathLst>
                <a:path w="2701290" h="90170">
                  <a:moveTo>
                    <a:pt x="9144" y="4572"/>
                  </a:moveTo>
                  <a:lnTo>
                    <a:pt x="0" y="4572"/>
                  </a:lnTo>
                  <a:lnTo>
                    <a:pt x="0" y="89916"/>
                  </a:lnTo>
                  <a:lnTo>
                    <a:pt x="9144" y="89916"/>
                  </a:lnTo>
                  <a:lnTo>
                    <a:pt x="9144" y="4572"/>
                  </a:lnTo>
                  <a:close/>
                </a:path>
                <a:path w="2701290" h="90170">
                  <a:moveTo>
                    <a:pt x="635508" y="0"/>
                  </a:moveTo>
                  <a:lnTo>
                    <a:pt x="17526" y="0"/>
                  </a:lnTo>
                  <a:lnTo>
                    <a:pt x="17526" y="9144"/>
                  </a:lnTo>
                  <a:lnTo>
                    <a:pt x="635508" y="9144"/>
                  </a:lnTo>
                  <a:lnTo>
                    <a:pt x="635508" y="0"/>
                  </a:lnTo>
                  <a:close/>
                </a:path>
                <a:path w="2701290" h="90170">
                  <a:moveTo>
                    <a:pt x="2683764" y="0"/>
                  </a:moveTo>
                  <a:lnTo>
                    <a:pt x="2065020" y="0"/>
                  </a:lnTo>
                  <a:lnTo>
                    <a:pt x="2065020" y="9144"/>
                  </a:lnTo>
                  <a:lnTo>
                    <a:pt x="2683764" y="9144"/>
                  </a:lnTo>
                  <a:lnTo>
                    <a:pt x="2683764" y="0"/>
                  </a:lnTo>
                  <a:close/>
                </a:path>
                <a:path w="2701290" h="90170">
                  <a:moveTo>
                    <a:pt x="2701290" y="4572"/>
                  </a:moveTo>
                  <a:lnTo>
                    <a:pt x="2691371" y="4572"/>
                  </a:lnTo>
                  <a:lnTo>
                    <a:pt x="2691371" y="89916"/>
                  </a:lnTo>
                  <a:lnTo>
                    <a:pt x="2701290" y="89916"/>
                  </a:lnTo>
                  <a:lnTo>
                    <a:pt x="2701290" y="457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457200" y="437387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70">
                  <a:moveTo>
                    <a:pt x="9144000" y="0"/>
                  </a:moveTo>
                  <a:lnTo>
                    <a:pt x="3206572" y="0"/>
                  </a:lnTo>
                  <a:lnTo>
                    <a:pt x="2175624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7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2621446" y="4373880"/>
              <a:ext cx="1054100" cy="250190"/>
            </a:xfrm>
            <a:custGeom>
              <a:avLst/>
              <a:gdLst/>
              <a:ahLst/>
              <a:cxnLst/>
              <a:rect l="l" t="t" r="r" b="b"/>
              <a:pathLst>
                <a:path w="1054100" h="250189">
                  <a:moveTo>
                    <a:pt x="526757" y="239885"/>
                  </a:moveTo>
                  <a:lnTo>
                    <a:pt x="22665" y="0"/>
                  </a:lnTo>
                  <a:lnTo>
                    <a:pt x="0" y="0"/>
                  </a:lnTo>
                  <a:lnTo>
                    <a:pt x="524851" y="248852"/>
                  </a:lnTo>
                  <a:lnTo>
                    <a:pt x="524851" y="240792"/>
                  </a:lnTo>
                  <a:lnTo>
                    <a:pt x="526757" y="239885"/>
                  </a:lnTo>
                  <a:close/>
                </a:path>
                <a:path w="1054100" h="250189">
                  <a:moveTo>
                    <a:pt x="528661" y="240792"/>
                  </a:moveTo>
                  <a:lnTo>
                    <a:pt x="526757" y="239885"/>
                  </a:lnTo>
                  <a:lnTo>
                    <a:pt x="524851" y="240792"/>
                  </a:lnTo>
                  <a:lnTo>
                    <a:pt x="528661" y="240792"/>
                  </a:lnTo>
                  <a:close/>
                </a:path>
                <a:path w="1054100" h="250189">
                  <a:moveTo>
                    <a:pt x="528661" y="249212"/>
                  </a:moveTo>
                  <a:lnTo>
                    <a:pt x="528661" y="240792"/>
                  </a:lnTo>
                  <a:lnTo>
                    <a:pt x="524851" y="240792"/>
                  </a:lnTo>
                  <a:lnTo>
                    <a:pt x="524851" y="248852"/>
                  </a:lnTo>
                  <a:lnTo>
                    <a:pt x="527137" y="249936"/>
                  </a:lnTo>
                  <a:lnTo>
                    <a:pt x="528661" y="249212"/>
                  </a:lnTo>
                  <a:close/>
                </a:path>
                <a:path w="1054100" h="250189">
                  <a:moveTo>
                    <a:pt x="1053707" y="0"/>
                  </a:moveTo>
                  <a:lnTo>
                    <a:pt x="1031402" y="0"/>
                  </a:lnTo>
                  <a:lnTo>
                    <a:pt x="526757" y="239885"/>
                  </a:lnTo>
                  <a:lnTo>
                    <a:pt x="528661" y="240792"/>
                  </a:lnTo>
                  <a:lnTo>
                    <a:pt x="528661" y="249212"/>
                  </a:lnTo>
                  <a:lnTo>
                    <a:pt x="105370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2955035" y="4373880"/>
              <a:ext cx="464184" cy="72390"/>
            </a:xfrm>
            <a:custGeom>
              <a:avLst/>
              <a:gdLst/>
              <a:ahLst/>
              <a:cxnLst/>
              <a:rect l="l" t="t" r="r" b="b"/>
              <a:pathLst>
                <a:path w="464185" h="72389">
                  <a:moveTo>
                    <a:pt x="464057" y="72389"/>
                  </a:moveTo>
                  <a:lnTo>
                    <a:pt x="464057" y="0"/>
                  </a:lnTo>
                  <a:lnTo>
                    <a:pt x="0" y="0"/>
                  </a:lnTo>
                  <a:lnTo>
                    <a:pt x="0" y="72389"/>
                  </a:lnTo>
                  <a:lnTo>
                    <a:pt x="464057" y="723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1443227" y="4800600"/>
              <a:ext cx="782955" cy="527050"/>
            </a:xfrm>
            <a:custGeom>
              <a:avLst/>
              <a:gdLst/>
              <a:ahLst/>
              <a:cxnLst/>
              <a:rect l="l" t="t" r="r" b="b"/>
              <a:pathLst>
                <a:path w="782955" h="527050">
                  <a:moveTo>
                    <a:pt x="782573" y="526541"/>
                  </a:moveTo>
                  <a:lnTo>
                    <a:pt x="782573" y="0"/>
                  </a:lnTo>
                  <a:lnTo>
                    <a:pt x="0" y="0"/>
                  </a:lnTo>
                  <a:lnTo>
                    <a:pt x="0" y="526541"/>
                  </a:lnTo>
                  <a:lnTo>
                    <a:pt x="4571" y="526541"/>
                  </a:lnTo>
                  <a:lnTo>
                    <a:pt x="4571" y="9905"/>
                  </a:lnTo>
                  <a:lnTo>
                    <a:pt x="9906" y="4572"/>
                  </a:lnTo>
                  <a:lnTo>
                    <a:pt x="9906" y="9905"/>
                  </a:lnTo>
                  <a:lnTo>
                    <a:pt x="772667" y="9905"/>
                  </a:lnTo>
                  <a:lnTo>
                    <a:pt x="772667" y="4572"/>
                  </a:lnTo>
                  <a:lnTo>
                    <a:pt x="778002" y="9905"/>
                  </a:lnTo>
                  <a:lnTo>
                    <a:pt x="778002" y="526541"/>
                  </a:lnTo>
                  <a:lnTo>
                    <a:pt x="782573" y="526541"/>
                  </a:lnTo>
                  <a:close/>
                </a:path>
                <a:path w="782955" h="527050">
                  <a:moveTo>
                    <a:pt x="9906" y="9905"/>
                  </a:moveTo>
                  <a:lnTo>
                    <a:pt x="9906" y="4572"/>
                  </a:lnTo>
                  <a:lnTo>
                    <a:pt x="4571" y="9905"/>
                  </a:lnTo>
                  <a:lnTo>
                    <a:pt x="9906" y="9905"/>
                  </a:lnTo>
                  <a:close/>
                </a:path>
                <a:path w="782955" h="527050">
                  <a:moveTo>
                    <a:pt x="9906" y="516636"/>
                  </a:moveTo>
                  <a:lnTo>
                    <a:pt x="9906" y="9905"/>
                  </a:lnTo>
                  <a:lnTo>
                    <a:pt x="4571" y="9905"/>
                  </a:lnTo>
                  <a:lnTo>
                    <a:pt x="4571" y="516636"/>
                  </a:lnTo>
                  <a:lnTo>
                    <a:pt x="9906" y="516636"/>
                  </a:lnTo>
                  <a:close/>
                </a:path>
                <a:path w="782955" h="527050">
                  <a:moveTo>
                    <a:pt x="778002" y="516636"/>
                  </a:moveTo>
                  <a:lnTo>
                    <a:pt x="4571" y="516636"/>
                  </a:lnTo>
                  <a:lnTo>
                    <a:pt x="9906" y="521970"/>
                  </a:lnTo>
                  <a:lnTo>
                    <a:pt x="9906" y="526541"/>
                  </a:lnTo>
                  <a:lnTo>
                    <a:pt x="772667" y="526541"/>
                  </a:lnTo>
                  <a:lnTo>
                    <a:pt x="772667" y="521970"/>
                  </a:lnTo>
                  <a:lnTo>
                    <a:pt x="778002" y="516636"/>
                  </a:lnTo>
                  <a:close/>
                </a:path>
                <a:path w="782955" h="527050">
                  <a:moveTo>
                    <a:pt x="9906" y="526541"/>
                  </a:moveTo>
                  <a:lnTo>
                    <a:pt x="9906" y="521970"/>
                  </a:lnTo>
                  <a:lnTo>
                    <a:pt x="4571" y="516636"/>
                  </a:lnTo>
                  <a:lnTo>
                    <a:pt x="4571" y="526541"/>
                  </a:lnTo>
                  <a:lnTo>
                    <a:pt x="9906" y="526541"/>
                  </a:lnTo>
                  <a:close/>
                </a:path>
                <a:path w="782955" h="527050">
                  <a:moveTo>
                    <a:pt x="778002" y="9905"/>
                  </a:moveTo>
                  <a:lnTo>
                    <a:pt x="772667" y="4572"/>
                  </a:lnTo>
                  <a:lnTo>
                    <a:pt x="772667" y="9905"/>
                  </a:lnTo>
                  <a:lnTo>
                    <a:pt x="778002" y="9905"/>
                  </a:lnTo>
                  <a:close/>
                </a:path>
                <a:path w="782955" h="527050">
                  <a:moveTo>
                    <a:pt x="778002" y="516636"/>
                  </a:moveTo>
                  <a:lnTo>
                    <a:pt x="778002" y="9905"/>
                  </a:lnTo>
                  <a:lnTo>
                    <a:pt x="772667" y="9905"/>
                  </a:lnTo>
                  <a:lnTo>
                    <a:pt x="772667" y="516636"/>
                  </a:lnTo>
                  <a:lnTo>
                    <a:pt x="778002" y="516636"/>
                  </a:lnTo>
                  <a:close/>
                </a:path>
                <a:path w="782955" h="527050">
                  <a:moveTo>
                    <a:pt x="778002" y="526541"/>
                  </a:moveTo>
                  <a:lnTo>
                    <a:pt x="778002" y="516636"/>
                  </a:lnTo>
                  <a:lnTo>
                    <a:pt x="772667" y="521970"/>
                  </a:lnTo>
                  <a:lnTo>
                    <a:pt x="772667" y="526541"/>
                  </a:lnTo>
                  <a:lnTo>
                    <a:pt x="778002" y="52654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7"/>
          <p:cNvSpPr txBox="1"/>
          <p:nvPr/>
        </p:nvSpPr>
        <p:spPr>
          <a:xfrm>
            <a:off x="5853938" y="3951224"/>
            <a:ext cx="12700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132767"/>
                </a:solidFill>
                <a:latin typeface="Calibri"/>
                <a:cs typeface="Calibri"/>
              </a:rPr>
              <a:t>+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8101076" y="3955796"/>
            <a:ext cx="93345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132767"/>
                </a:solidFill>
                <a:latin typeface="Times New Roman"/>
                <a:cs typeface="Times New Roman"/>
              </a:rPr>
              <a:t>-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708657" y="5005070"/>
            <a:ext cx="2501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132767"/>
                </a:solidFill>
                <a:latin typeface="Calibri"/>
                <a:cs typeface="Calibri"/>
              </a:rPr>
              <a:t>S1</a:t>
            </a:r>
            <a:endParaRPr sz="1800">
              <a:latin typeface="Calibri"/>
              <a:cs typeface="Calibri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1757933" y="4373879"/>
            <a:ext cx="5781675" cy="979169"/>
            <a:chOff x="1757933" y="4373879"/>
            <a:chExt cx="5781675" cy="979169"/>
          </a:xfrm>
        </p:grpSpPr>
        <p:sp>
          <p:nvSpPr>
            <p:cNvPr id="31" name="object 31"/>
            <p:cNvSpPr/>
            <p:nvPr/>
          </p:nvSpPr>
          <p:spPr>
            <a:xfrm>
              <a:off x="1757934" y="4373879"/>
              <a:ext cx="2708910" cy="979169"/>
            </a:xfrm>
            <a:custGeom>
              <a:avLst/>
              <a:gdLst/>
              <a:ahLst/>
              <a:cxnLst/>
              <a:rect l="l" t="t" r="r" b="b"/>
              <a:pathLst>
                <a:path w="2708910" h="979170">
                  <a:moveTo>
                    <a:pt x="68580" y="934212"/>
                  </a:moveTo>
                  <a:lnTo>
                    <a:pt x="58674" y="934212"/>
                  </a:lnTo>
                  <a:lnTo>
                    <a:pt x="58674" y="979170"/>
                  </a:lnTo>
                  <a:lnTo>
                    <a:pt x="68580" y="979170"/>
                  </a:lnTo>
                  <a:lnTo>
                    <a:pt x="68580" y="934212"/>
                  </a:lnTo>
                  <a:close/>
                </a:path>
                <a:path w="2708910" h="979170">
                  <a:moveTo>
                    <a:pt x="76200" y="355092"/>
                  </a:moveTo>
                  <a:lnTo>
                    <a:pt x="42672" y="355092"/>
                  </a:lnTo>
                  <a:lnTo>
                    <a:pt x="42672" y="0"/>
                  </a:lnTo>
                  <a:lnTo>
                    <a:pt x="33528" y="0"/>
                  </a:lnTo>
                  <a:lnTo>
                    <a:pt x="33528" y="355092"/>
                  </a:lnTo>
                  <a:lnTo>
                    <a:pt x="0" y="355092"/>
                  </a:lnTo>
                  <a:lnTo>
                    <a:pt x="33528" y="422160"/>
                  </a:lnTo>
                  <a:lnTo>
                    <a:pt x="38100" y="431292"/>
                  </a:lnTo>
                  <a:lnTo>
                    <a:pt x="42672" y="422148"/>
                  </a:lnTo>
                  <a:lnTo>
                    <a:pt x="76200" y="355092"/>
                  </a:lnTo>
                  <a:close/>
                </a:path>
                <a:path w="2708910" h="979170">
                  <a:moveTo>
                    <a:pt x="2708910" y="0"/>
                  </a:moveTo>
                  <a:lnTo>
                    <a:pt x="2699766" y="0"/>
                  </a:lnTo>
                  <a:lnTo>
                    <a:pt x="2699766" y="979170"/>
                  </a:lnTo>
                  <a:lnTo>
                    <a:pt x="2708910" y="979170"/>
                  </a:lnTo>
                  <a:lnTo>
                    <a:pt x="270891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/>
            <p:cNvSpPr/>
            <p:nvPr/>
          </p:nvSpPr>
          <p:spPr>
            <a:xfrm>
              <a:off x="6496931" y="4373879"/>
              <a:ext cx="1031240" cy="245110"/>
            </a:xfrm>
            <a:custGeom>
              <a:avLst/>
              <a:gdLst/>
              <a:ahLst/>
              <a:cxnLst/>
              <a:rect l="l" t="t" r="r" b="b"/>
              <a:pathLst>
                <a:path w="1031240" h="245110">
                  <a:moveTo>
                    <a:pt x="1030943" y="0"/>
                  </a:moveTo>
                  <a:lnTo>
                    <a:pt x="0" y="0"/>
                  </a:lnTo>
                  <a:lnTo>
                    <a:pt x="515754" y="244602"/>
                  </a:lnTo>
                  <a:lnTo>
                    <a:pt x="1030943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/>
            <p:cNvSpPr/>
            <p:nvPr/>
          </p:nvSpPr>
          <p:spPr>
            <a:xfrm>
              <a:off x="6485548" y="4373879"/>
              <a:ext cx="1054100" cy="250190"/>
            </a:xfrm>
            <a:custGeom>
              <a:avLst/>
              <a:gdLst/>
              <a:ahLst/>
              <a:cxnLst/>
              <a:rect l="l" t="t" r="r" b="b"/>
              <a:pathLst>
                <a:path w="1054100" h="250189">
                  <a:moveTo>
                    <a:pt x="526757" y="239885"/>
                  </a:moveTo>
                  <a:lnTo>
                    <a:pt x="22665" y="0"/>
                  </a:lnTo>
                  <a:lnTo>
                    <a:pt x="0" y="0"/>
                  </a:lnTo>
                  <a:lnTo>
                    <a:pt x="524851" y="248852"/>
                  </a:lnTo>
                  <a:lnTo>
                    <a:pt x="524851" y="240792"/>
                  </a:lnTo>
                  <a:lnTo>
                    <a:pt x="526757" y="239885"/>
                  </a:lnTo>
                  <a:close/>
                </a:path>
                <a:path w="1054100" h="250189">
                  <a:moveTo>
                    <a:pt x="528661" y="240792"/>
                  </a:moveTo>
                  <a:lnTo>
                    <a:pt x="526757" y="239885"/>
                  </a:lnTo>
                  <a:lnTo>
                    <a:pt x="524851" y="240792"/>
                  </a:lnTo>
                  <a:lnTo>
                    <a:pt x="528661" y="240792"/>
                  </a:lnTo>
                  <a:close/>
                </a:path>
                <a:path w="1054100" h="250189">
                  <a:moveTo>
                    <a:pt x="528661" y="249212"/>
                  </a:moveTo>
                  <a:lnTo>
                    <a:pt x="528661" y="240792"/>
                  </a:lnTo>
                  <a:lnTo>
                    <a:pt x="524851" y="240792"/>
                  </a:lnTo>
                  <a:lnTo>
                    <a:pt x="524851" y="248852"/>
                  </a:lnTo>
                  <a:lnTo>
                    <a:pt x="527137" y="249936"/>
                  </a:lnTo>
                  <a:lnTo>
                    <a:pt x="528661" y="249212"/>
                  </a:lnTo>
                  <a:close/>
                </a:path>
                <a:path w="1054100" h="250189">
                  <a:moveTo>
                    <a:pt x="1053707" y="0"/>
                  </a:moveTo>
                  <a:lnTo>
                    <a:pt x="1031402" y="0"/>
                  </a:lnTo>
                  <a:lnTo>
                    <a:pt x="526757" y="239885"/>
                  </a:lnTo>
                  <a:lnTo>
                    <a:pt x="528661" y="240792"/>
                  </a:lnTo>
                  <a:lnTo>
                    <a:pt x="528661" y="249212"/>
                  </a:lnTo>
                  <a:lnTo>
                    <a:pt x="1053707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4"/>
            <p:cNvSpPr/>
            <p:nvPr/>
          </p:nvSpPr>
          <p:spPr>
            <a:xfrm>
              <a:off x="6819137" y="4373879"/>
              <a:ext cx="464184" cy="72390"/>
            </a:xfrm>
            <a:custGeom>
              <a:avLst/>
              <a:gdLst/>
              <a:ahLst/>
              <a:cxnLst/>
              <a:rect l="l" t="t" r="r" b="b"/>
              <a:pathLst>
                <a:path w="464184" h="72389">
                  <a:moveTo>
                    <a:pt x="464057" y="72389"/>
                  </a:moveTo>
                  <a:lnTo>
                    <a:pt x="464057" y="0"/>
                  </a:lnTo>
                  <a:lnTo>
                    <a:pt x="0" y="0"/>
                  </a:lnTo>
                  <a:lnTo>
                    <a:pt x="0" y="72389"/>
                  </a:lnTo>
                  <a:lnTo>
                    <a:pt x="464057" y="723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5307330" y="4800599"/>
              <a:ext cx="782955" cy="527050"/>
            </a:xfrm>
            <a:custGeom>
              <a:avLst/>
              <a:gdLst/>
              <a:ahLst/>
              <a:cxnLst/>
              <a:rect l="l" t="t" r="r" b="b"/>
              <a:pathLst>
                <a:path w="782954" h="527050">
                  <a:moveTo>
                    <a:pt x="782574" y="526541"/>
                  </a:moveTo>
                  <a:lnTo>
                    <a:pt x="782574" y="0"/>
                  </a:lnTo>
                  <a:lnTo>
                    <a:pt x="0" y="0"/>
                  </a:lnTo>
                  <a:lnTo>
                    <a:pt x="0" y="526542"/>
                  </a:lnTo>
                  <a:lnTo>
                    <a:pt x="4572" y="526542"/>
                  </a:lnTo>
                  <a:lnTo>
                    <a:pt x="4572" y="9906"/>
                  </a:lnTo>
                  <a:lnTo>
                    <a:pt x="9906" y="4572"/>
                  </a:lnTo>
                  <a:lnTo>
                    <a:pt x="9906" y="9906"/>
                  </a:lnTo>
                  <a:lnTo>
                    <a:pt x="772668" y="9905"/>
                  </a:lnTo>
                  <a:lnTo>
                    <a:pt x="772668" y="4572"/>
                  </a:lnTo>
                  <a:lnTo>
                    <a:pt x="778002" y="9905"/>
                  </a:lnTo>
                  <a:lnTo>
                    <a:pt x="778002" y="526541"/>
                  </a:lnTo>
                  <a:lnTo>
                    <a:pt x="782574" y="526541"/>
                  </a:lnTo>
                  <a:close/>
                </a:path>
                <a:path w="782954" h="527050">
                  <a:moveTo>
                    <a:pt x="9906" y="9906"/>
                  </a:moveTo>
                  <a:lnTo>
                    <a:pt x="9906" y="4572"/>
                  </a:lnTo>
                  <a:lnTo>
                    <a:pt x="4572" y="9906"/>
                  </a:lnTo>
                  <a:lnTo>
                    <a:pt x="9906" y="9906"/>
                  </a:lnTo>
                  <a:close/>
                </a:path>
                <a:path w="782954" h="527050">
                  <a:moveTo>
                    <a:pt x="9906" y="516636"/>
                  </a:moveTo>
                  <a:lnTo>
                    <a:pt x="9906" y="9906"/>
                  </a:lnTo>
                  <a:lnTo>
                    <a:pt x="4572" y="9906"/>
                  </a:lnTo>
                  <a:lnTo>
                    <a:pt x="4572" y="516636"/>
                  </a:lnTo>
                  <a:lnTo>
                    <a:pt x="9906" y="516636"/>
                  </a:lnTo>
                  <a:close/>
                </a:path>
                <a:path w="782954" h="527050">
                  <a:moveTo>
                    <a:pt x="778002" y="516636"/>
                  </a:moveTo>
                  <a:lnTo>
                    <a:pt x="4572" y="516636"/>
                  </a:lnTo>
                  <a:lnTo>
                    <a:pt x="9906" y="521970"/>
                  </a:lnTo>
                  <a:lnTo>
                    <a:pt x="9906" y="526542"/>
                  </a:lnTo>
                  <a:lnTo>
                    <a:pt x="772668" y="526541"/>
                  </a:lnTo>
                  <a:lnTo>
                    <a:pt x="772668" y="521970"/>
                  </a:lnTo>
                  <a:lnTo>
                    <a:pt x="778002" y="516636"/>
                  </a:lnTo>
                  <a:close/>
                </a:path>
                <a:path w="782954" h="527050">
                  <a:moveTo>
                    <a:pt x="9906" y="526542"/>
                  </a:moveTo>
                  <a:lnTo>
                    <a:pt x="9906" y="521970"/>
                  </a:lnTo>
                  <a:lnTo>
                    <a:pt x="4572" y="516636"/>
                  </a:lnTo>
                  <a:lnTo>
                    <a:pt x="4572" y="526542"/>
                  </a:lnTo>
                  <a:lnTo>
                    <a:pt x="9906" y="526542"/>
                  </a:lnTo>
                  <a:close/>
                </a:path>
                <a:path w="782954" h="527050">
                  <a:moveTo>
                    <a:pt x="778002" y="9905"/>
                  </a:moveTo>
                  <a:lnTo>
                    <a:pt x="772668" y="4572"/>
                  </a:lnTo>
                  <a:lnTo>
                    <a:pt x="772668" y="9905"/>
                  </a:lnTo>
                  <a:lnTo>
                    <a:pt x="778002" y="9905"/>
                  </a:lnTo>
                  <a:close/>
                </a:path>
                <a:path w="782954" h="527050">
                  <a:moveTo>
                    <a:pt x="778002" y="516636"/>
                  </a:moveTo>
                  <a:lnTo>
                    <a:pt x="778002" y="9905"/>
                  </a:lnTo>
                  <a:lnTo>
                    <a:pt x="772668" y="9905"/>
                  </a:lnTo>
                  <a:lnTo>
                    <a:pt x="772668" y="516636"/>
                  </a:lnTo>
                  <a:lnTo>
                    <a:pt x="778002" y="516636"/>
                  </a:lnTo>
                  <a:close/>
                </a:path>
                <a:path w="782954" h="527050">
                  <a:moveTo>
                    <a:pt x="778002" y="526541"/>
                  </a:moveTo>
                  <a:lnTo>
                    <a:pt x="778002" y="516636"/>
                  </a:lnTo>
                  <a:lnTo>
                    <a:pt x="772668" y="521970"/>
                  </a:lnTo>
                  <a:lnTo>
                    <a:pt x="772668" y="526541"/>
                  </a:lnTo>
                  <a:lnTo>
                    <a:pt x="778002" y="526541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6"/>
          <p:cNvSpPr txBox="1"/>
          <p:nvPr/>
        </p:nvSpPr>
        <p:spPr>
          <a:xfrm>
            <a:off x="5572759" y="5005070"/>
            <a:ext cx="2501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132767"/>
                </a:solidFill>
                <a:latin typeface="Calibri"/>
                <a:cs typeface="Calibri"/>
              </a:rPr>
              <a:t>S1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7934706" y="4800600"/>
            <a:ext cx="782955" cy="527050"/>
          </a:xfrm>
          <a:custGeom>
            <a:avLst/>
            <a:gdLst/>
            <a:ahLst/>
            <a:cxnLst/>
            <a:rect l="l" t="t" r="r" b="b"/>
            <a:pathLst>
              <a:path w="782954" h="527050">
                <a:moveTo>
                  <a:pt x="782574" y="526541"/>
                </a:moveTo>
                <a:lnTo>
                  <a:pt x="782574" y="0"/>
                </a:lnTo>
                <a:lnTo>
                  <a:pt x="0" y="0"/>
                </a:lnTo>
                <a:lnTo>
                  <a:pt x="0" y="526541"/>
                </a:lnTo>
                <a:lnTo>
                  <a:pt x="5334" y="526541"/>
                </a:lnTo>
                <a:lnTo>
                  <a:pt x="5334" y="9905"/>
                </a:lnTo>
                <a:lnTo>
                  <a:pt x="9905" y="4572"/>
                </a:lnTo>
                <a:lnTo>
                  <a:pt x="9905" y="9905"/>
                </a:lnTo>
                <a:lnTo>
                  <a:pt x="773429" y="9905"/>
                </a:lnTo>
                <a:lnTo>
                  <a:pt x="773429" y="4572"/>
                </a:lnTo>
                <a:lnTo>
                  <a:pt x="778001" y="9905"/>
                </a:lnTo>
                <a:lnTo>
                  <a:pt x="778001" y="526541"/>
                </a:lnTo>
                <a:lnTo>
                  <a:pt x="782574" y="526541"/>
                </a:lnTo>
                <a:close/>
              </a:path>
              <a:path w="782954" h="527050">
                <a:moveTo>
                  <a:pt x="9905" y="9905"/>
                </a:moveTo>
                <a:lnTo>
                  <a:pt x="9905" y="4572"/>
                </a:lnTo>
                <a:lnTo>
                  <a:pt x="5334" y="9905"/>
                </a:lnTo>
                <a:lnTo>
                  <a:pt x="9905" y="9905"/>
                </a:lnTo>
                <a:close/>
              </a:path>
              <a:path w="782954" h="527050">
                <a:moveTo>
                  <a:pt x="9905" y="516636"/>
                </a:moveTo>
                <a:lnTo>
                  <a:pt x="9905" y="9905"/>
                </a:lnTo>
                <a:lnTo>
                  <a:pt x="5334" y="9905"/>
                </a:lnTo>
                <a:lnTo>
                  <a:pt x="5334" y="516636"/>
                </a:lnTo>
                <a:lnTo>
                  <a:pt x="9905" y="516636"/>
                </a:lnTo>
                <a:close/>
              </a:path>
              <a:path w="782954" h="527050">
                <a:moveTo>
                  <a:pt x="778001" y="516636"/>
                </a:moveTo>
                <a:lnTo>
                  <a:pt x="5334" y="516636"/>
                </a:lnTo>
                <a:lnTo>
                  <a:pt x="9905" y="521970"/>
                </a:lnTo>
                <a:lnTo>
                  <a:pt x="9905" y="526541"/>
                </a:lnTo>
                <a:lnTo>
                  <a:pt x="773429" y="526541"/>
                </a:lnTo>
                <a:lnTo>
                  <a:pt x="773429" y="521970"/>
                </a:lnTo>
                <a:lnTo>
                  <a:pt x="778001" y="516636"/>
                </a:lnTo>
                <a:close/>
              </a:path>
              <a:path w="782954" h="527050">
                <a:moveTo>
                  <a:pt x="9905" y="526541"/>
                </a:moveTo>
                <a:lnTo>
                  <a:pt x="9905" y="521970"/>
                </a:lnTo>
                <a:lnTo>
                  <a:pt x="5334" y="516636"/>
                </a:lnTo>
                <a:lnTo>
                  <a:pt x="5334" y="526541"/>
                </a:lnTo>
                <a:lnTo>
                  <a:pt x="9905" y="526541"/>
                </a:lnTo>
                <a:close/>
              </a:path>
              <a:path w="782954" h="527050">
                <a:moveTo>
                  <a:pt x="778001" y="9905"/>
                </a:moveTo>
                <a:lnTo>
                  <a:pt x="773429" y="4572"/>
                </a:lnTo>
                <a:lnTo>
                  <a:pt x="773429" y="9905"/>
                </a:lnTo>
                <a:lnTo>
                  <a:pt x="778001" y="9905"/>
                </a:lnTo>
                <a:close/>
              </a:path>
              <a:path w="782954" h="527050">
                <a:moveTo>
                  <a:pt x="778001" y="516636"/>
                </a:moveTo>
                <a:lnTo>
                  <a:pt x="778001" y="9905"/>
                </a:lnTo>
                <a:lnTo>
                  <a:pt x="773429" y="9905"/>
                </a:lnTo>
                <a:lnTo>
                  <a:pt x="773429" y="516636"/>
                </a:lnTo>
                <a:lnTo>
                  <a:pt x="778001" y="516636"/>
                </a:lnTo>
                <a:close/>
              </a:path>
              <a:path w="782954" h="527050">
                <a:moveTo>
                  <a:pt x="778001" y="526541"/>
                </a:moveTo>
                <a:lnTo>
                  <a:pt x="778001" y="516636"/>
                </a:lnTo>
                <a:lnTo>
                  <a:pt x="773429" y="521970"/>
                </a:lnTo>
                <a:lnTo>
                  <a:pt x="773429" y="526541"/>
                </a:lnTo>
                <a:lnTo>
                  <a:pt x="778001" y="5265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8192516" y="4955540"/>
            <a:ext cx="2673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132767"/>
                </a:solidFill>
                <a:latin typeface="Times New Roman"/>
                <a:cs typeface="Times New Roman"/>
              </a:rPr>
              <a:t>S2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1816608" y="4373879"/>
            <a:ext cx="6574155" cy="1967864"/>
          </a:xfrm>
          <a:custGeom>
            <a:avLst/>
            <a:gdLst/>
            <a:ahLst/>
            <a:cxnLst/>
            <a:rect l="l" t="t" r="r" b="b"/>
            <a:pathLst>
              <a:path w="6574155" h="1967864">
                <a:moveTo>
                  <a:pt x="2632710" y="1446276"/>
                </a:moveTo>
                <a:lnTo>
                  <a:pt x="9906" y="1446276"/>
                </a:lnTo>
                <a:lnTo>
                  <a:pt x="9906" y="979170"/>
                </a:lnTo>
                <a:lnTo>
                  <a:pt x="0" y="979170"/>
                </a:lnTo>
                <a:lnTo>
                  <a:pt x="0" y="1450848"/>
                </a:lnTo>
                <a:lnTo>
                  <a:pt x="5334" y="1450848"/>
                </a:lnTo>
                <a:lnTo>
                  <a:pt x="5334" y="1455420"/>
                </a:lnTo>
                <a:lnTo>
                  <a:pt x="1326642" y="1455420"/>
                </a:lnTo>
                <a:lnTo>
                  <a:pt x="1326642" y="1891284"/>
                </a:lnTo>
                <a:lnTo>
                  <a:pt x="1293876" y="1891284"/>
                </a:lnTo>
                <a:lnTo>
                  <a:pt x="1326642" y="1956816"/>
                </a:lnTo>
                <a:lnTo>
                  <a:pt x="1327404" y="1958340"/>
                </a:lnTo>
                <a:lnTo>
                  <a:pt x="1331976" y="1967484"/>
                </a:lnTo>
                <a:lnTo>
                  <a:pt x="1336548" y="1958340"/>
                </a:lnTo>
                <a:lnTo>
                  <a:pt x="1370076" y="1891284"/>
                </a:lnTo>
                <a:lnTo>
                  <a:pt x="1336548" y="1891284"/>
                </a:lnTo>
                <a:lnTo>
                  <a:pt x="1336548" y="1455420"/>
                </a:lnTo>
                <a:lnTo>
                  <a:pt x="2632710" y="1455420"/>
                </a:lnTo>
                <a:lnTo>
                  <a:pt x="2632710" y="1446276"/>
                </a:lnTo>
                <a:close/>
              </a:path>
              <a:path w="6574155" h="1967864">
                <a:moveTo>
                  <a:pt x="2650236" y="979170"/>
                </a:moveTo>
                <a:lnTo>
                  <a:pt x="2641092" y="979170"/>
                </a:lnTo>
                <a:lnTo>
                  <a:pt x="2641092" y="1465326"/>
                </a:lnTo>
                <a:lnTo>
                  <a:pt x="2650236" y="1465326"/>
                </a:lnTo>
                <a:lnTo>
                  <a:pt x="2650236" y="979170"/>
                </a:lnTo>
                <a:close/>
              </a:path>
              <a:path w="6574155" h="1967864">
                <a:moveTo>
                  <a:pt x="3881628" y="355092"/>
                </a:moveTo>
                <a:lnTo>
                  <a:pt x="3848100" y="355092"/>
                </a:lnTo>
                <a:lnTo>
                  <a:pt x="3848100" y="0"/>
                </a:lnTo>
                <a:lnTo>
                  <a:pt x="3838956" y="0"/>
                </a:lnTo>
                <a:lnTo>
                  <a:pt x="3838956" y="355092"/>
                </a:lnTo>
                <a:lnTo>
                  <a:pt x="3805428" y="355092"/>
                </a:lnTo>
                <a:lnTo>
                  <a:pt x="3838956" y="422148"/>
                </a:lnTo>
                <a:lnTo>
                  <a:pt x="3843528" y="431292"/>
                </a:lnTo>
                <a:lnTo>
                  <a:pt x="3848100" y="422148"/>
                </a:lnTo>
                <a:lnTo>
                  <a:pt x="3881628" y="355092"/>
                </a:lnTo>
                <a:close/>
              </a:path>
              <a:path w="6574155" h="1967864">
                <a:moveTo>
                  <a:pt x="6501371" y="934212"/>
                </a:moveTo>
                <a:lnTo>
                  <a:pt x="6492240" y="934212"/>
                </a:lnTo>
                <a:lnTo>
                  <a:pt x="6492240" y="979170"/>
                </a:lnTo>
                <a:lnTo>
                  <a:pt x="6492240" y="1446276"/>
                </a:lnTo>
                <a:lnTo>
                  <a:pt x="3874008" y="1446276"/>
                </a:lnTo>
                <a:lnTo>
                  <a:pt x="3874008" y="979170"/>
                </a:lnTo>
                <a:lnTo>
                  <a:pt x="3874008" y="934212"/>
                </a:lnTo>
                <a:lnTo>
                  <a:pt x="3864102" y="934212"/>
                </a:lnTo>
                <a:lnTo>
                  <a:pt x="3864102" y="979170"/>
                </a:lnTo>
                <a:lnTo>
                  <a:pt x="3864102" y="1450848"/>
                </a:lnTo>
                <a:lnTo>
                  <a:pt x="3869436" y="1450848"/>
                </a:lnTo>
                <a:lnTo>
                  <a:pt x="3869436" y="1455420"/>
                </a:lnTo>
                <a:lnTo>
                  <a:pt x="5190744" y="1455420"/>
                </a:lnTo>
                <a:lnTo>
                  <a:pt x="5190744" y="1891284"/>
                </a:lnTo>
                <a:lnTo>
                  <a:pt x="5157978" y="1891284"/>
                </a:lnTo>
                <a:lnTo>
                  <a:pt x="5190744" y="1956828"/>
                </a:lnTo>
                <a:lnTo>
                  <a:pt x="5191493" y="1958340"/>
                </a:lnTo>
                <a:lnTo>
                  <a:pt x="5196078" y="1967484"/>
                </a:lnTo>
                <a:lnTo>
                  <a:pt x="5200650" y="1958340"/>
                </a:lnTo>
                <a:lnTo>
                  <a:pt x="5234178" y="1891284"/>
                </a:lnTo>
                <a:lnTo>
                  <a:pt x="5200650" y="1891284"/>
                </a:lnTo>
                <a:lnTo>
                  <a:pt x="5200650" y="1455420"/>
                </a:lnTo>
                <a:lnTo>
                  <a:pt x="6496812" y="1455420"/>
                </a:lnTo>
                <a:lnTo>
                  <a:pt x="6496812" y="1450848"/>
                </a:lnTo>
                <a:lnTo>
                  <a:pt x="6501371" y="1450848"/>
                </a:lnTo>
                <a:lnTo>
                  <a:pt x="6501371" y="979170"/>
                </a:lnTo>
                <a:lnTo>
                  <a:pt x="6501371" y="934212"/>
                </a:lnTo>
                <a:close/>
              </a:path>
              <a:path w="6574155" h="1967864">
                <a:moveTo>
                  <a:pt x="6573774" y="355092"/>
                </a:moveTo>
                <a:lnTo>
                  <a:pt x="6540246" y="355092"/>
                </a:lnTo>
                <a:lnTo>
                  <a:pt x="6540246" y="0"/>
                </a:lnTo>
                <a:lnTo>
                  <a:pt x="6530327" y="0"/>
                </a:lnTo>
                <a:lnTo>
                  <a:pt x="6530327" y="355092"/>
                </a:lnTo>
                <a:lnTo>
                  <a:pt x="6497574" y="355092"/>
                </a:lnTo>
                <a:lnTo>
                  <a:pt x="6530327" y="420624"/>
                </a:lnTo>
                <a:lnTo>
                  <a:pt x="6535674" y="431292"/>
                </a:lnTo>
                <a:lnTo>
                  <a:pt x="6540246" y="422148"/>
                </a:lnTo>
                <a:lnTo>
                  <a:pt x="6573774" y="35509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3071876" y="6367526"/>
            <a:ext cx="17907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solidFill>
                  <a:srgbClr val="132767"/>
                </a:solidFill>
                <a:latin typeface="Times New Roman"/>
                <a:cs typeface="Times New Roman"/>
              </a:rPr>
              <a:t>...</a:t>
            </a:r>
            <a:endParaRPr sz="1600">
              <a:latin typeface="Times New Roman"/>
              <a:cs typeface="Times New Roman"/>
            </a:endParaRPr>
          </a:p>
        </p:txBody>
      </p:sp>
      <p:sp>
        <p:nvSpPr>
          <p:cNvPr id="42" name="object 4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36525">
              <a:lnSpc>
                <a:spcPts val="1645"/>
              </a:lnSpc>
            </a:pPr>
            <a:fld id="{81D60167-4931-47E6-BA6A-407CBD079E47}" type="slidenum">
              <a:rPr spc="-5" dirty="0"/>
              <a:t>7</a:t>
            </a:fld>
            <a:endParaRPr spc="-5" dirty="0"/>
          </a:p>
        </p:txBody>
      </p:sp>
      <p:sp>
        <p:nvSpPr>
          <p:cNvPr id="41" name="object 41"/>
          <p:cNvSpPr txBox="1"/>
          <p:nvPr/>
        </p:nvSpPr>
        <p:spPr>
          <a:xfrm>
            <a:off x="6935978" y="6367526"/>
            <a:ext cx="17907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solidFill>
                  <a:srgbClr val="132767"/>
                </a:solidFill>
                <a:latin typeface="Times New Roman"/>
                <a:cs typeface="Times New Roman"/>
              </a:rPr>
              <a:t>...</a:t>
            </a:r>
            <a:endParaRPr sz="16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175758" y="750061"/>
            <a:ext cx="1687830" cy="635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5" dirty="0"/>
              <a:t>Lệnh</a:t>
            </a:r>
            <a:r>
              <a:rPr sz="4000" spc="-105" dirty="0"/>
              <a:t> </a:t>
            </a:r>
            <a:r>
              <a:rPr sz="4000" spc="-5" dirty="0"/>
              <a:t>if</a:t>
            </a:r>
            <a:endParaRPr sz="40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212090"/>
            <a:chOff x="457200" y="1436369"/>
            <a:chExt cx="9144000" cy="21209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7" name="object 7"/>
          <p:cNvSpPr/>
          <p:nvPr/>
        </p:nvSpPr>
        <p:spPr>
          <a:xfrm>
            <a:off x="457200" y="2415539"/>
            <a:ext cx="9144000" cy="1958339"/>
          </a:xfrm>
          <a:custGeom>
            <a:avLst/>
            <a:gdLst/>
            <a:ahLst/>
            <a:cxnLst/>
            <a:rect l="l" t="t" r="r" b="b"/>
            <a:pathLst>
              <a:path w="9144000" h="1958339">
                <a:moveTo>
                  <a:pt x="9144000" y="0"/>
                </a:moveTo>
                <a:lnTo>
                  <a:pt x="0" y="0"/>
                </a:lnTo>
                <a:lnTo>
                  <a:pt x="0" y="979170"/>
                </a:lnTo>
                <a:lnTo>
                  <a:pt x="0" y="1958340"/>
                </a:lnTo>
                <a:lnTo>
                  <a:pt x="9144000" y="1958340"/>
                </a:lnTo>
                <a:lnTo>
                  <a:pt x="9144000" y="97917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116835" y="5159682"/>
            <a:ext cx="3611879" cy="3981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3095"/>
              </a:lnSpc>
              <a:tabLst>
                <a:tab pos="3484879" algn="l"/>
              </a:tabLst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“	"</a:t>
            </a:r>
            <a:endParaRPr sz="28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" y="5353050"/>
            <a:ext cx="9144000" cy="1962150"/>
          </a:xfrm>
          <a:custGeom>
            <a:avLst/>
            <a:gdLst/>
            <a:ahLst/>
            <a:cxnLst/>
            <a:rect l="l" t="t" r="r" b="b"/>
            <a:pathLst>
              <a:path w="9144000" h="1962150">
                <a:moveTo>
                  <a:pt x="9144000" y="0"/>
                </a:moveTo>
                <a:lnTo>
                  <a:pt x="0" y="0"/>
                </a:lnTo>
                <a:lnTo>
                  <a:pt x="0" y="979170"/>
                </a:lnTo>
                <a:lnTo>
                  <a:pt x="0" y="1962150"/>
                </a:lnTo>
                <a:lnTo>
                  <a:pt x="9144000" y="1962150"/>
                </a:lnTo>
                <a:lnTo>
                  <a:pt x="9144000" y="97917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916934" y="1697227"/>
            <a:ext cx="8298180" cy="51492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58240" marR="5080" indent="-1146175">
              <a:lnSpc>
                <a:spcPct val="100000"/>
              </a:lnSpc>
              <a:spcBef>
                <a:spcPts val="100"/>
              </a:spcBef>
              <a:tabLst>
                <a:tab pos="511809" algn="l"/>
                <a:tab pos="1051560" algn="l"/>
                <a:tab pos="1470660" algn="l"/>
                <a:tab pos="2384425" algn="l"/>
                <a:tab pos="3039745" algn="l"/>
                <a:tab pos="3499485" algn="l"/>
                <a:tab pos="4687570" algn="l"/>
                <a:tab pos="5008880" algn="l"/>
                <a:tab pos="5487035" algn="l"/>
                <a:tab pos="6439535" algn="l"/>
                <a:tab pos="7095490" algn="l"/>
                <a:tab pos="7672705" algn="l"/>
              </a:tabLst>
            </a:pP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í	</a:t>
            </a: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ụ	</a:t>
            </a: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1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: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N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h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ậ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p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</a:t>
            </a:r>
            <a:r>
              <a:rPr sz="2800" spc="-10" dirty="0">
                <a:solidFill>
                  <a:srgbClr val="132767"/>
                </a:solidFill>
                <a:latin typeface="Times New Roman"/>
                <a:cs typeface="Times New Roman"/>
              </a:rPr>
              <a:t>à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o	số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nguyê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n	n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à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thôn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g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bá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o	l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ê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n	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màn 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hình n là số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chẵn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hay số</a:t>
            </a:r>
            <a:r>
              <a:rPr sz="2800" spc="-9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lẻ.</a:t>
            </a:r>
            <a:endParaRPr sz="2800">
              <a:latin typeface="Times New Roman"/>
              <a:cs typeface="Times New Roman"/>
            </a:endParaRPr>
          </a:p>
          <a:p>
            <a:pPr marL="12700" marR="4536440">
              <a:lnSpc>
                <a:spcPct val="100000"/>
              </a:lnSpc>
              <a:spcBef>
                <a:spcPts val="20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#include &lt;iostream&gt;  #include &lt;conio.h&gt;  </a:t>
            </a:r>
            <a:r>
              <a:rPr sz="2800" b="1" dirty="0">
                <a:solidFill>
                  <a:srgbClr val="132767"/>
                </a:solidFill>
                <a:latin typeface="Arial"/>
                <a:cs typeface="Arial"/>
              </a:rPr>
              <a:t>using namespace</a:t>
            </a:r>
            <a:r>
              <a:rPr sz="2800" b="1" spc="-7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b="1" spc="-5" dirty="0">
                <a:solidFill>
                  <a:srgbClr val="132767"/>
                </a:solidFill>
                <a:latin typeface="Arial"/>
                <a:cs typeface="Arial"/>
              </a:rPr>
              <a:t>std; 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main()</a:t>
            </a:r>
            <a:endParaRPr sz="28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800">
              <a:latin typeface="Arial"/>
              <a:cs typeface="Arial"/>
            </a:endParaRPr>
          </a:p>
          <a:p>
            <a:pPr marL="109855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int</a:t>
            </a:r>
            <a:r>
              <a:rPr sz="2800" spc="-1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n;</a:t>
            </a:r>
            <a:endParaRPr sz="2800">
              <a:latin typeface="Arial"/>
              <a:cs typeface="Arial"/>
            </a:endParaRPr>
          </a:p>
          <a:p>
            <a:pPr marL="109855">
              <a:lnSpc>
                <a:spcPct val="100000"/>
              </a:lnSpc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cout&lt;&lt; Nhap vao so nguyen: ;</a:t>
            </a:r>
            <a:r>
              <a:rPr sz="2800" spc="35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cin&gt;&gt;n;</a:t>
            </a:r>
            <a:endParaRPr sz="2800">
              <a:latin typeface="Arial"/>
              <a:cs typeface="Arial"/>
            </a:endParaRPr>
          </a:p>
          <a:p>
            <a:pPr marL="109855">
              <a:lnSpc>
                <a:spcPct val="100000"/>
              </a:lnSpc>
            </a:pP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if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(n%2==0) cout&lt;&lt;endl&lt;&lt;“So vua nhap la so</a:t>
            </a:r>
            <a:r>
              <a:rPr sz="2800" spc="-5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chan";</a:t>
            </a:r>
            <a:endParaRPr sz="2800">
              <a:latin typeface="Arial"/>
              <a:cs typeface="Arial"/>
            </a:endParaRPr>
          </a:p>
          <a:p>
            <a:pPr marL="109855" marR="1636395">
              <a:lnSpc>
                <a:spcPct val="100000"/>
              </a:lnSpc>
            </a:pPr>
            <a:r>
              <a:rPr sz="2800" b="1" dirty="0">
                <a:solidFill>
                  <a:srgbClr val="FF0000"/>
                </a:solidFill>
                <a:latin typeface="Arial"/>
                <a:cs typeface="Arial"/>
              </a:rPr>
              <a:t>else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cout&lt;&lt;endl&lt;&lt;“So vua nhap la so</a:t>
            </a:r>
            <a:r>
              <a:rPr sz="2800" spc="-80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le";  getch();</a:t>
            </a:r>
            <a:endParaRPr sz="2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6936" y="6820137"/>
            <a:ext cx="14478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939276" y="6886447"/>
            <a:ext cx="12446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solidFill>
                  <a:srgbClr val="132767"/>
                </a:solidFill>
                <a:latin typeface="Arial"/>
                <a:cs typeface="Arial"/>
              </a:rPr>
              <a:t>8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42635" y="1043432"/>
            <a:ext cx="1354455" cy="513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/>
              <a:t>Lệnh</a:t>
            </a:r>
            <a:r>
              <a:rPr sz="3200" spc="-100" dirty="0"/>
              <a:t> </a:t>
            </a:r>
            <a:r>
              <a:rPr sz="3200" spc="-10" dirty="0"/>
              <a:t>if</a:t>
            </a:r>
            <a:endParaRPr sz="3200"/>
          </a:p>
        </p:txBody>
      </p:sp>
      <p:grpSp>
        <p:nvGrpSpPr>
          <p:cNvPr id="3" name="object 3"/>
          <p:cNvGrpSpPr/>
          <p:nvPr/>
        </p:nvGrpSpPr>
        <p:grpSpPr>
          <a:xfrm>
            <a:off x="457200" y="1436369"/>
            <a:ext cx="9144000" cy="979169"/>
            <a:chOff x="457200" y="1436369"/>
            <a:chExt cx="9144000" cy="979169"/>
          </a:xfrm>
        </p:grpSpPr>
        <p:sp>
          <p:nvSpPr>
            <p:cNvPr id="4" name="object 4"/>
            <p:cNvSpPr/>
            <p:nvPr/>
          </p:nvSpPr>
          <p:spPr>
            <a:xfrm>
              <a:off x="457200" y="1436369"/>
              <a:ext cx="9144000" cy="979169"/>
            </a:xfrm>
            <a:custGeom>
              <a:avLst/>
              <a:gdLst/>
              <a:ahLst/>
              <a:cxnLst/>
              <a:rect l="l" t="t" r="r" b="b"/>
              <a:pathLst>
                <a:path w="9144000" h="979169">
                  <a:moveTo>
                    <a:pt x="9144000" y="979169"/>
                  </a:moveTo>
                  <a:lnTo>
                    <a:pt x="9144000" y="0"/>
                  </a:lnTo>
                  <a:lnTo>
                    <a:pt x="0" y="0"/>
                  </a:lnTo>
                  <a:lnTo>
                    <a:pt x="0" y="979170"/>
                  </a:lnTo>
                  <a:lnTo>
                    <a:pt x="9144000" y="97916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57200" y="1436369"/>
              <a:ext cx="9143999" cy="138683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62000" y="1436369"/>
              <a:ext cx="8839200" cy="16383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57200" y="1572005"/>
              <a:ext cx="9144000" cy="76200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916939" y="1544827"/>
            <a:ext cx="8070215" cy="1889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1" u="heavy" spc="-5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Ví</a:t>
            </a:r>
            <a:r>
              <a:rPr sz="2800" b="1" u="heavy" spc="114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dụ</a:t>
            </a:r>
            <a:r>
              <a:rPr sz="2800" b="1" u="heavy" spc="114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800" b="1" u="heavy" dirty="0">
                <a:solidFill>
                  <a:srgbClr val="132767"/>
                </a:solidFill>
                <a:uFill>
                  <a:solidFill>
                    <a:srgbClr val="132767"/>
                  </a:solidFill>
                </a:uFill>
                <a:latin typeface="Times New Roman"/>
                <a:cs typeface="Times New Roman"/>
              </a:rPr>
              <a:t>2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:</a:t>
            </a:r>
            <a:r>
              <a:rPr sz="2800" spc="1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Viết</a:t>
            </a:r>
            <a:r>
              <a:rPr sz="2800" spc="1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chương</a:t>
            </a:r>
            <a:r>
              <a:rPr sz="2800" spc="114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trình</a:t>
            </a:r>
            <a:r>
              <a:rPr sz="2800" spc="1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nhập</a:t>
            </a:r>
            <a:r>
              <a:rPr sz="2800" spc="114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vào</a:t>
            </a:r>
            <a:r>
              <a:rPr sz="2800" spc="1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ba</a:t>
            </a:r>
            <a:r>
              <a:rPr sz="2800" spc="1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số</a:t>
            </a:r>
            <a:r>
              <a:rPr sz="2800" spc="1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nguyên</a:t>
            </a:r>
            <a:r>
              <a:rPr sz="2800" spc="114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a,</a:t>
            </a:r>
            <a:r>
              <a:rPr sz="2800" spc="110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b,</a:t>
            </a:r>
            <a:endParaRPr sz="2800">
              <a:latin typeface="Times New Roman"/>
              <a:cs typeface="Times New Roman"/>
            </a:endParaRPr>
          </a:p>
          <a:p>
            <a:pPr marL="1392555">
              <a:lnSpc>
                <a:spcPct val="100000"/>
              </a:lnSpc>
            </a:pP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c. Tìm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và in ra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số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lớn </a:t>
            </a:r>
            <a:r>
              <a:rPr sz="2800" spc="-5" dirty="0">
                <a:solidFill>
                  <a:srgbClr val="132767"/>
                </a:solidFill>
                <a:latin typeface="Times New Roman"/>
                <a:cs typeface="Times New Roman"/>
              </a:rPr>
              <a:t>nhất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trong ba số</a:t>
            </a:r>
            <a:r>
              <a:rPr sz="2800" spc="-135" dirty="0">
                <a:solidFill>
                  <a:srgbClr val="132767"/>
                </a:solidFill>
                <a:latin typeface="Times New Roman"/>
                <a:cs typeface="Times New Roman"/>
              </a:rPr>
              <a:t> </a:t>
            </a:r>
            <a:r>
              <a:rPr sz="2800" dirty="0">
                <a:solidFill>
                  <a:srgbClr val="132767"/>
                </a:solidFill>
                <a:latin typeface="Times New Roman"/>
                <a:cs typeface="Times New Roman"/>
              </a:rPr>
              <a:t>đó.</a:t>
            </a:r>
            <a:endParaRPr sz="2800">
              <a:latin typeface="Times New Roman"/>
              <a:cs typeface="Times New Roman"/>
            </a:endParaRPr>
          </a:p>
          <a:p>
            <a:pPr marL="636270" marR="4486910">
              <a:lnSpc>
                <a:spcPct val="100000"/>
              </a:lnSpc>
              <a:spcBef>
                <a:spcPts val="35"/>
              </a:spcBef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#include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&lt;iostream&gt; 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#include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&lt;conio.h&gt; 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using namespace</a:t>
            </a:r>
            <a:r>
              <a:rPr sz="2200" b="1" spc="-3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std;</a:t>
            </a:r>
            <a:endParaRPr sz="22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" y="3394709"/>
            <a:ext cx="9144000" cy="3920490"/>
          </a:xfrm>
          <a:custGeom>
            <a:avLst/>
            <a:gdLst/>
            <a:ahLst/>
            <a:cxnLst/>
            <a:rect l="l" t="t" r="r" b="b"/>
            <a:pathLst>
              <a:path w="9144000" h="3920490">
                <a:moveTo>
                  <a:pt x="9144000" y="0"/>
                </a:moveTo>
                <a:lnTo>
                  <a:pt x="0" y="0"/>
                </a:lnTo>
                <a:lnTo>
                  <a:pt x="0" y="979170"/>
                </a:lnTo>
                <a:lnTo>
                  <a:pt x="0" y="1958340"/>
                </a:lnTo>
                <a:lnTo>
                  <a:pt x="0" y="2937510"/>
                </a:lnTo>
                <a:lnTo>
                  <a:pt x="0" y="3920490"/>
                </a:lnTo>
                <a:lnTo>
                  <a:pt x="9144000" y="3920490"/>
                </a:lnTo>
                <a:lnTo>
                  <a:pt x="9144000" y="2937510"/>
                </a:lnTo>
                <a:lnTo>
                  <a:pt x="9144000" y="1958340"/>
                </a:lnTo>
                <a:lnTo>
                  <a:pt x="9144000" y="979170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541017" y="3408680"/>
            <a:ext cx="6209665" cy="404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main()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{</a:t>
            </a:r>
            <a:endParaRPr sz="2200">
              <a:latin typeface="Arial"/>
              <a:cs typeface="Arial"/>
            </a:endParaRPr>
          </a:p>
          <a:p>
            <a:pPr marL="89535" marR="2151380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int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a,b,c,max;  cout&lt;&lt;endl&lt;&lt;"Nhap a:"; cin&gt;&gt;a;  cout&lt;&lt;endl&lt;&lt;”Nhap b:"; cin&gt;&gt;b;  cout&lt;&lt;endl&lt;&lt;"Nhap c:"; cin&gt;&gt;c; 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max </a:t>
            </a: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=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 a;</a:t>
            </a:r>
            <a:endParaRPr sz="2200">
              <a:latin typeface="Arial"/>
              <a:cs typeface="Arial"/>
            </a:endParaRPr>
          </a:p>
          <a:p>
            <a:pPr marL="89535" marR="3483610">
              <a:lnSpc>
                <a:spcPct val="100000"/>
              </a:lnSpc>
            </a:pP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if(max </a:t>
            </a: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&lt;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b) max </a:t>
            </a: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=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b;  if(max </a:t>
            </a: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&lt;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c) max </a:t>
            </a:r>
            <a:r>
              <a:rPr sz="2200" b="1" dirty="0">
                <a:solidFill>
                  <a:srgbClr val="132767"/>
                </a:solidFill>
                <a:latin typeface="Arial"/>
                <a:cs typeface="Arial"/>
              </a:rPr>
              <a:t>=</a:t>
            </a:r>
            <a:r>
              <a:rPr sz="2200" b="1" spc="-45" dirty="0">
                <a:solidFill>
                  <a:srgbClr val="132767"/>
                </a:solidFill>
                <a:latin typeface="Arial"/>
                <a:cs typeface="Arial"/>
              </a:rPr>
              <a:t> </a:t>
            </a:r>
            <a:r>
              <a:rPr sz="2200" b="1" spc="-5" dirty="0">
                <a:solidFill>
                  <a:srgbClr val="132767"/>
                </a:solidFill>
                <a:latin typeface="Arial"/>
                <a:cs typeface="Arial"/>
              </a:rPr>
              <a:t>c;</a:t>
            </a:r>
            <a:endParaRPr sz="2200">
              <a:latin typeface="Arial"/>
              <a:cs typeface="Arial"/>
            </a:endParaRPr>
          </a:p>
          <a:p>
            <a:pPr marL="89535" marR="5080">
              <a:lnSpc>
                <a:spcPct val="100000"/>
              </a:lnSpc>
            </a:pP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cout&lt;&lt;endl&lt;&lt;"So lon nhat </a:t>
            </a: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trong </a:t>
            </a:r>
            <a:r>
              <a:rPr sz="2200" spc="-5" dirty="0">
                <a:solidFill>
                  <a:srgbClr val="132767"/>
                </a:solidFill>
                <a:latin typeface="Arial"/>
                <a:cs typeface="Arial"/>
              </a:rPr>
              <a:t>ba so la "&lt;&lt;max;  getch();</a:t>
            </a:r>
            <a:endParaRPr sz="22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200" dirty="0">
                <a:solidFill>
                  <a:srgbClr val="132767"/>
                </a:solidFill>
                <a:latin typeface="Arial"/>
                <a:cs typeface="Arial"/>
              </a:rPr>
              <a:t>}</a:t>
            </a:r>
            <a:endParaRPr sz="22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939276" y="6886447"/>
            <a:ext cx="124460" cy="2387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solidFill>
                  <a:srgbClr val="132767"/>
                </a:solidFill>
                <a:latin typeface="Arial"/>
                <a:cs typeface="Arial"/>
              </a:rPr>
              <a:t>9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5ABA9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2054</Words>
  <Application>Microsoft Office PowerPoint</Application>
  <PresentationFormat>Custom</PresentationFormat>
  <Paragraphs>336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Times New Roman</vt:lpstr>
      <vt:lpstr>Calibri</vt:lpstr>
      <vt:lpstr>Tahoma</vt:lpstr>
      <vt:lpstr>Wingdings</vt:lpstr>
      <vt:lpstr>Office Theme</vt:lpstr>
      <vt:lpstr>PowerPoint Presentation</vt:lpstr>
      <vt:lpstr>MỤC TIÊU</vt:lpstr>
      <vt:lpstr>NỘI DUNG CHÍNH</vt:lpstr>
      <vt:lpstr>Các lệnh xuất/nhập dữ liệu</vt:lpstr>
      <vt:lpstr>Các lệnh xuất/nhập dữ liệu</vt:lpstr>
      <vt:lpstr>Các lệnh xuất/nhập dữ liệu</vt:lpstr>
      <vt:lpstr>CÁC CẤU TRÚC ĐiỀU KHIỂN</vt:lpstr>
      <vt:lpstr>Lệnh if</vt:lpstr>
      <vt:lpstr>Lệnh if</vt:lpstr>
      <vt:lpstr>Lệnh if</vt:lpstr>
      <vt:lpstr>CÁC CẤU TRÚC ĐiỀU KHIỂN</vt:lpstr>
      <vt:lpstr>Lệnh switch</vt:lpstr>
      <vt:lpstr>Lệnh switch</vt:lpstr>
      <vt:lpstr>Lệnh switch</vt:lpstr>
      <vt:lpstr>CÁC CẤU TRÚC LẶP</vt:lpstr>
      <vt:lpstr>Lệnh for</vt:lpstr>
      <vt:lpstr>Lệnh for</vt:lpstr>
      <vt:lpstr>CẤU TRÚC WHILE VÀ DO...WHILE</vt:lpstr>
      <vt:lpstr>CẤU TRÚC WHILE VÀ DO...WHILE</vt:lpstr>
      <vt:lpstr>CẤU TRÚC WHILE VÀ DO...WHILE</vt:lpstr>
      <vt:lpstr>CẤU TRÚC WHILE VÀ DO...WHILE</vt:lpstr>
      <vt:lpstr>CẤU TRÚC WHILE VÀ DO...WHILE</vt:lpstr>
      <vt:lpstr>CẤU TRÚC WHILE VÀ DO...WHILE</vt:lpstr>
      <vt:lpstr>CẤU TRÚC WHILE VÀ DO...WHILE</vt:lpstr>
      <vt:lpstr>PowerPoint Presentation</vt:lpstr>
      <vt:lpstr>Lệnh break , continue và goto</vt:lpstr>
      <vt:lpstr>Lệnh break , continue và goto</vt:lpstr>
      <vt:lpstr>Lệnh break , continue và goto</vt:lpstr>
      <vt:lpstr>Lệnh break , continue và goto</vt:lpstr>
      <vt:lpstr>Lệnh break , continue và goto</vt:lpstr>
      <vt:lpstr>Lệnh break , continue và goto</vt:lpstr>
      <vt:lpstr>BÀI TẬP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Bai 3. Xuat nhap du lieu va Cac cau truc dieu khien.pptx</dc:title>
  <dc:creator>Pham Anh Phuong</dc:creator>
  <cp:lastModifiedBy>Windows User</cp:lastModifiedBy>
  <cp:revision>1</cp:revision>
  <dcterms:created xsi:type="dcterms:W3CDTF">2020-06-05T20:10:08Z</dcterms:created>
  <dcterms:modified xsi:type="dcterms:W3CDTF">2020-06-30T08:31:42Z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2013-11-13T00:00:00Z</vt:filetime>
  </property>
  <property fmtid="{D5CDD505-2E9C-101B-9397-08002B2CF9AE}" pid="3" name="Creator">
    <vt:lpwstr>PScript5.dll Version 5.2</vt:lpwstr>
  </property>
  <property fmtid="{D5CDD505-2E9C-101B-9397-08002B2CF9AE}" pid="4" name="LastSaved">
    <vt:filetime>2020-06-05T00:00:00Z</vt:filetime>
  </property>
</Properties>
</file>